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332037" y="4071950"/>
            <a:ext cx="1016635" cy="460375"/>
          </a:xfrm>
          <a:custGeom>
            <a:avLst/>
            <a:gdLst/>
            <a:ahLst/>
            <a:cxnLst/>
            <a:rect l="l" t="t" r="r" b="b"/>
            <a:pathLst>
              <a:path w="1016635" h="460375">
                <a:moveTo>
                  <a:pt x="0" y="460362"/>
                </a:moveTo>
                <a:lnTo>
                  <a:pt x="1016203" y="0"/>
                </a:lnTo>
              </a:path>
            </a:pathLst>
          </a:custGeom>
          <a:ln w="50800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293664" y="4013041"/>
            <a:ext cx="170815" cy="139065"/>
          </a:xfrm>
          <a:custGeom>
            <a:avLst/>
            <a:gdLst/>
            <a:ahLst/>
            <a:cxnLst/>
            <a:rect l="l" t="t" r="r" b="b"/>
            <a:pathLst>
              <a:path w="170814" h="139064">
                <a:moveTo>
                  <a:pt x="0" y="0"/>
                </a:moveTo>
                <a:lnTo>
                  <a:pt x="62890" y="138811"/>
                </a:lnTo>
                <a:lnTo>
                  <a:pt x="170256" y="6502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731659" y="2143116"/>
            <a:ext cx="1162685" cy="455930"/>
          </a:xfrm>
          <a:custGeom>
            <a:avLst/>
            <a:gdLst/>
            <a:ahLst/>
            <a:cxnLst/>
            <a:rect l="l" t="t" r="r" b="b"/>
            <a:pathLst>
              <a:path w="1162684" h="455930">
                <a:moveTo>
                  <a:pt x="1162075" y="0"/>
                </a:moveTo>
                <a:lnTo>
                  <a:pt x="0" y="455333"/>
                </a:lnTo>
              </a:path>
            </a:pathLst>
          </a:custGeom>
          <a:ln w="50800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613412" y="2518235"/>
            <a:ext cx="170180" cy="142240"/>
          </a:xfrm>
          <a:custGeom>
            <a:avLst/>
            <a:gdLst/>
            <a:ahLst/>
            <a:cxnLst/>
            <a:rect l="l" t="t" r="r" b="b"/>
            <a:pathLst>
              <a:path w="170179" h="142239">
                <a:moveTo>
                  <a:pt x="114109" y="0"/>
                </a:moveTo>
                <a:lnTo>
                  <a:pt x="0" y="126542"/>
                </a:lnTo>
                <a:lnTo>
                  <a:pt x="169697" y="141897"/>
                </a:lnTo>
                <a:lnTo>
                  <a:pt x="114109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2332037" y="2017712"/>
            <a:ext cx="1021080" cy="565785"/>
          </a:xfrm>
          <a:custGeom>
            <a:avLst/>
            <a:gdLst/>
            <a:ahLst/>
            <a:cxnLst/>
            <a:rect l="l" t="t" r="r" b="b"/>
            <a:pathLst>
              <a:path w="1021079" h="565785">
                <a:moveTo>
                  <a:pt x="0" y="0"/>
                </a:moveTo>
                <a:lnTo>
                  <a:pt x="1020800" y="565518"/>
                </a:lnTo>
              </a:path>
            </a:pathLst>
          </a:custGeom>
          <a:ln w="50800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293685" y="2504262"/>
            <a:ext cx="170815" cy="140970"/>
          </a:xfrm>
          <a:custGeom>
            <a:avLst/>
            <a:gdLst/>
            <a:ahLst/>
            <a:cxnLst/>
            <a:rect l="l" t="t" r="r" b="b"/>
            <a:pathLst>
              <a:path w="170814" h="140969">
                <a:moveTo>
                  <a:pt x="73863" y="0"/>
                </a:moveTo>
                <a:lnTo>
                  <a:pt x="0" y="133311"/>
                </a:lnTo>
                <a:lnTo>
                  <a:pt x="170243" y="140512"/>
                </a:lnTo>
                <a:lnTo>
                  <a:pt x="73863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324356" y="4527803"/>
            <a:ext cx="2278380" cy="76657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26" Type="http://schemas.openxmlformats.org/officeDocument/2006/relationships/image" Target="../media/image26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29" Type="http://schemas.openxmlformats.org/officeDocument/2006/relationships/image" Target="../media/image2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32" Type="http://schemas.openxmlformats.org/officeDocument/2006/relationships/image" Target="../media/image32.jp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28" Type="http://schemas.openxmlformats.org/officeDocument/2006/relationships/image" Target="../media/image28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31" Type="http://schemas.openxmlformats.org/officeDocument/2006/relationships/image" Target="../media/image31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27" Type="http://schemas.openxmlformats.org/officeDocument/2006/relationships/image" Target="../media/image27.png"/><Relationship Id="rId30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22311" y="4557712"/>
            <a:ext cx="960119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latin typeface="Calibri"/>
                <a:cs typeface="Calibri"/>
              </a:rPr>
              <a:t>What?</a:t>
            </a:r>
            <a:endParaRPr sz="1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000" dirty="0">
                <a:latin typeface="Calibri"/>
                <a:cs typeface="Calibri"/>
              </a:rPr>
              <a:t>(KPI’s/</a:t>
            </a:r>
            <a:r>
              <a:rPr sz="1000" spc="-5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Objectives)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862583" y="720852"/>
            <a:ext cx="6067425" cy="3939540"/>
            <a:chOff x="862583" y="720852"/>
            <a:chExt cx="6067425" cy="3939540"/>
          </a:xfrm>
        </p:grpSpPr>
        <p:sp>
          <p:nvSpPr>
            <p:cNvPr id="4" name="object 4"/>
            <p:cNvSpPr/>
            <p:nvPr/>
          </p:nvSpPr>
          <p:spPr>
            <a:xfrm>
              <a:off x="5731420" y="4066438"/>
              <a:ext cx="1172845" cy="466090"/>
            </a:xfrm>
            <a:custGeom>
              <a:avLst/>
              <a:gdLst/>
              <a:ahLst/>
              <a:cxnLst/>
              <a:rect l="l" t="t" r="r" b="b"/>
              <a:pathLst>
                <a:path w="1172845" h="466089">
                  <a:moveTo>
                    <a:pt x="1172616" y="465874"/>
                  </a:moveTo>
                  <a:lnTo>
                    <a:pt x="0" y="0"/>
                  </a:lnTo>
                </a:path>
              </a:pathLst>
            </a:custGeom>
            <a:ln w="5080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613402" y="4005009"/>
              <a:ext cx="170180" cy="142240"/>
            </a:xfrm>
            <a:custGeom>
              <a:avLst/>
              <a:gdLst/>
              <a:ahLst/>
              <a:cxnLst/>
              <a:rect l="l" t="t" r="r" b="b"/>
              <a:pathLst>
                <a:path w="170179" h="142239">
                  <a:moveTo>
                    <a:pt x="169760" y="0"/>
                  </a:moveTo>
                  <a:lnTo>
                    <a:pt x="0" y="14541"/>
                  </a:lnTo>
                  <a:lnTo>
                    <a:pt x="113487" y="141630"/>
                  </a:lnTo>
                  <a:lnTo>
                    <a:pt x="16976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85516" y="2356103"/>
              <a:ext cx="3428999" cy="2304287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2583" y="720852"/>
              <a:ext cx="2490203" cy="1560575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02207" y="740664"/>
              <a:ext cx="1767839" cy="1720595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28662" y="785799"/>
              <a:ext cx="2214575" cy="1285887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928662" y="785799"/>
              <a:ext cx="2214880" cy="1286510"/>
            </a:xfrm>
            <a:custGeom>
              <a:avLst/>
              <a:gdLst/>
              <a:ahLst/>
              <a:cxnLst/>
              <a:rect l="l" t="t" r="r" b="b"/>
              <a:pathLst>
                <a:path w="2214880" h="1286510">
                  <a:moveTo>
                    <a:pt x="0" y="0"/>
                  </a:moveTo>
                  <a:lnTo>
                    <a:pt x="2214575" y="0"/>
                  </a:lnTo>
                  <a:lnTo>
                    <a:pt x="2214575" y="1285887"/>
                  </a:lnTo>
                  <a:lnTo>
                    <a:pt x="0" y="1285887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617C7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07402" y="811193"/>
            <a:ext cx="1310665" cy="109068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9850" indent="-57150">
              <a:lnSpc>
                <a:spcPct val="100000"/>
              </a:lnSpc>
              <a:spcBef>
                <a:spcPts val="105"/>
              </a:spcBef>
              <a:buSzPct val="93750"/>
              <a:buFont typeface="Arial"/>
              <a:buChar char="•"/>
              <a:tabLst>
                <a:tab pos="69850" algn="l"/>
              </a:tabLst>
            </a:pPr>
            <a:r>
              <a:rPr sz="700" spc="-10" dirty="0">
                <a:latin typeface="Calibri"/>
                <a:cs typeface="Calibri"/>
              </a:rPr>
              <a:t>Oracle</a:t>
            </a:r>
            <a:endParaRPr sz="700" dirty="0">
              <a:latin typeface="Calibri"/>
              <a:cs typeface="Calibri"/>
            </a:endParaRPr>
          </a:p>
          <a:p>
            <a:pPr marL="69850" indent="-57150">
              <a:lnSpc>
                <a:spcPct val="100000"/>
              </a:lnSpc>
              <a:buSzPct val="93750"/>
              <a:buFont typeface="Arial"/>
              <a:buChar char="•"/>
              <a:tabLst>
                <a:tab pos="69850" algn="l"/>
              </a:tabLst>
            </a:pPr>
            <a:r>
              <a:rPr lang="en-GB" sz="700" dirty="0" smtClean="0">
                <a:latin typeface="Calibri"/>
                <a:cs typeface="Calibri"/>
              </a:rPr>
              <a:t>Tool Room Plan</a:t>
            </a:r>
          </a:p>
          <a:p>
            <a:pPr marL="69850" indent="-57150">
              <a:lnSpc>
                <a:spcPct val="100000"/>
              </a:lnSpc>
              <a:buSzPct val="93750"/>
              <a:buFont typeface="Arial"/>
              <a:buChar char="•"/>
              <a:tabLst>
                <a:tab pos="69850" algn="l"/>
              </a:tabLst>
            </a:pPr>
            <a:r>
              <a:rPr lang="en-GB" sz="700" dirty="0" smtClean="0">
                <a:latin typeface="Calibri"/>
                <a:cs typeface="Calibri"/>
              </a:rPr>
              <a:t>Calibrated Measuring Equipment</a:t>
            </a:r>
            <a:endParaRPr sz="700" dirty="0">
              <a:latin typeface="Calibri"/>
              <a:cs typeface="Calibri"/>
            </a:endParaRPr>
          </a:p>
          <a:p>
            <a:pPr marL="46990" indent="-46355">
              <a:lnSpc>
                <a:spcPct val="100000"/>
              </a:lnSpc>
              <a:buSzPct val="93750"/>
              <a:buFont typeface="Arial"/>
              <a:buChar char="•"/>
              <a:tabLst>
                <a:tab pos="46990" algn="l"/>
              </a:tabLst>
            </a:pPr>
            <a:r>
              <a:rPr sz="700" dirty="0">
                <a:latin typeface="Calibri"/>
                <a:cs typeface="Calibri"/>
              </a:rPr>
              <a:t>Apex</a:t>
            </a:r>
            <a:r>
              <a:rPr sz="700" spc="-3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Tooling </a:t>
            </a:r>
            <a:r>
              <a:rPr sz="700" spc="-10" dirty="0">
                <a:latin typeface="Calibri"/>
                <a:cs typeface="Calibri"/>
              </a:rPr>
              <a:t>Database</a:t>
            </a:r>
            <a:endParaRPr sz="700" dirty="0">
              <a:latin typeface="Calibri"/>
              <a:cs typeface="Calibri"/>
            </a:endParaRPr>
          </a:p>
          <a:p>
            <a:pPr marL="69850" indent="-57150">
              <a:lnSpc>
                <a:spcPct val="100000"/>
              </a:lnSpc>
              <a:buSzPct val="93750"/>
              <a:buFont typeface="Arial"/>
              <a:buChar char="•"/>
              <a:tabLst>
                <a:tab pos="69850" algn="l"/>
              </a:tabLst>
            </a:pPr>
            <a:r>
              <a:rPr sz="700" dirty="0">
                <a:latin typeface="Calibri"/>
                <a:cs typeface="Calibri"/>
              </a:rPr>
              <a:t>Machine</a:t>
            </a:r>
            <a:r>
              <a:rPr sz="700" spc="-2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Tools</a:t>
            </a:r>
            <a:endParaRPr sz="700" dirty="0">
              <a:latin typeface="Calibri"/>
              <a:cs typeface="Calibri"/>
            </a:endParaRPr>
          </a:p>
          <a:p>
            <a:pPr marL="69850" indent="-57150">
              <a:lnSpc>
                <a:spcPct val="100000"/>
              </a:lnSpc>
              <a:buSzPct val="93750"/>
              <a:buFont typeface="Arial"/>
              <a:buChar char="•"/>
              <a:tabLst>
                <a:tab pos="69850" algn="l"/>
              </a:tabLst>
            </a:pPr>
            <a:r>
              <a:rPr lang="en-GB" sz="700" dirty="0" smtClean="0">
                <a:latin typeface="Calibri"/>
                <a:cs typeface="Calibri"/>
              </a:rPr>
              <a:t>Material</a:t>
            </a:r>
            <a:r>
              <a:rPr sz="700" spc="-30" dirty="0" smtClean="0">
                <a:latin typeface="Calibri"/>
                <a:cs typeface="Calibri"/>
              </a:rPr>
              <a:t> </a:t>
            </a:r>
            <a:r>
              <a:rPr sz="700" spc="-20" dirty="0" smtClean="0">
                <a:latin typeface="Calibri"/>
                <a:cs typeface="Calibri"/>
              </a:rPr>
              <a:t>stock</a:t>
            </a:r>
            <a:r>
              <a:rPr lang="en-GB" sz="700" spc="-20" dirty="0" smtClean="0">
                <a:latin typeface="Calibri"/>
                <a:cs typeface="Calibri"/>
              </a:rPr>
              <a:t> (Steel, Aluminium etc.)</a:t>
            </a:r>
            <a:endParaRPr sz="700" dirty="0">
              <a:latin typeface="Calibri"/>
              <a:cs typeface="Calibri"/>
            </a:endParaRPr>
          </a:p>
          <a:p>
            <a:pPr marL="69850" indent="-57150">
              <a:lnSpc>
                <a:spcPct val="100000"/>
              </a:lnSpc>
              <a:buSzPct val="93750"/>
              <a:buFont typeface="Arial"/>
              <a:buChar char="•"/>
              <a:tabLst>
                <a:tab pos="69850" algn="l"/>
              </a:tabLst>
            </a:pPr>
            <a:r>
              <a:rPr sz="700" dirty="0" err="1" smtClean="0">
                <a:latin typeface="Calibri"/>
                <a:cs typeface="Calibri"/>
              </a:rPr>
              <a:t>JW</a:t>
            </a:r>
            <a:r>
              <a:rPr sz="700" spc="-30" dirty="0" smtClean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093</a:t>
            </a:r>
            <a:r>
              <a:rPr sz="700" spc="-40" dirty="0">
                <a:latin typeface="Calibri"/>
                <a:cs typeface="Calibri"/>
              </a:rPr>
              <a:t> </a:t>
            </a:r>
            <a:r>
              <a:rPr sz="700" spc="-25" dirty="0" smtClean="0">
                <a:latin typeface="Calibri"/>
                <a:cs typeface="Calibri"/>
              </a:rPr>
              <a:t>000</a:t>
            </a:r>
            <a:r>
              <a:rPr lang="en-GB" sz="700" spc="-25" dirty="0" smtClean="0">
                <a:latin typeface="Calibri"/>
                <a:cs typeface="Calibri"/>
              </a:rPr>
              <a:t> – Rubber Chart.xlsx</a:t>
            </a:r>
            <a:endParaRPr sz="700" dirty="0">
              <a:latin typeface="Calibri"/>
              <a:cs typeface="Calibri"/>
            </a:endParaRPr>
          </a:p>
          <a:p>
            <a:pPr marL="69850" indent="-57150">
              <a:lnSpc>
                <a:spcPct val="100000"/>
              </a:lnSpc>
              <a:buSzPct val="93750"/>
              <a:buFont typeface="Arial"/>
              <a:buChar char="•"/>
              <a:tabLst>
                <a:tab pos="69850" algn="l"/>
              </a:tabLst>
            </a:pPr>
            <a:r>
              <a:rPr sz="700" dirty="0">
                <a:latin typeface="Calibri"/>
                <a:cs typeface="Calibri"/>
              </a:rPr>
              <a:t>Forklift</a:t>
            </a:r>
            <a:r>
              <a:rPr sz="700" spc="-35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truck</a:t>
            </a:r>
            <a:endParaRPr sz="700" dirty="0">
              <a:latin typeface="Calibri"/>
              <a:cs typeface="Calibri"/>
            </a:endParaRPr>
          </a:p>
          <a:p>
            <a:pPr marL="69850" indent="-57150">
              <a:lnSpc>
                <a:spcPct val="100000"/>
              </a:lnSpc>
              <a:buSzPct val="93750"/>
              <a:buFont typeface="Arial"/>
              <a:buChar char="•"/>
              <a:tabLst>
                <a:tab pos="69850" algn="l"/>
              </a:tabLst>
            </a:pPr>
            <a:r>
              <a:rPr sz="700" dirty="0">
                <a:latin typeface="Calibri"/>
                <a:cs typeface="Calibri"/>
              </a:rPr>
              <a:t>Autodesk</a:t>
            </a:r>
            <a:r>
              <a:rPr sz="700" spc="-45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Inventor</a:t>
            </a:r>
            <a:r>
              <a:rPr sz="700" spc="-30" dirty="0">
                <a:latin typeface="Calibri"/>
                <a:cs typeface="Calibri"/>
              </a:rPr>
              <a:t> </a:t>
            </a:r>
            <a:r>
              <a:rPr sz="700" spc="-25" dirty="0" smtClean="0">
                <a:latin typeface="Calibri"/>
                <a:cs typeface="Calibri"/>
              </a:rPr>
              <a:t>Cad</a:t>
            </a:r>
            <a:endParaRPr sz="700" dirty="0">
              <a:latin typeface="Calibri"/>
              <a:cs typeface="Calibri"/>
            </a:endParaRPr>
          </a:p>
        </p:txBody>
      </p:sp>
      <p:pic>
        <p:nvPicPr>
          <p:cNvPr id="12" name="object 1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96111" y="281952"/>
            <a:ext cx="2602991" cy="766559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1449883" y="311128"/>
            <a:ext cx="120269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22225" algn="ctr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Calibri"/>
                <a:cs typeface="Calibri"/>
              </a:rPr>
              <a:t>With</a:t>
            </a:r>
            <a:r>
              <a:rPr sz="1000" b="1" spc="-5" dirty="0">
                <a:latin typeface="Calibri"/>
                <a:cs typeface="Calibri"/>
              </a:rPr>
              <a:t> </a:t>
            </a:r>
            <a:r>
              <a:rPr sz="1000" b="1" spc="-10" dirty="0">
                <a:latin typeface="Calibri"/>
                <a:cs typeface="Calibri"/>
              </a:rPr>
              <a:t>What?</a:t>
            </a:r>
            <a:endParaRPr sz="10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(Materials/Equipment)</a:t>
            </a:r>
            <a:endParaRPr sz="1000" dirty="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5721096" y="4863096"/>
            <a:ext cx="3228340" cy="1963420"/>
            <a:chOff x="5721096" y="4863096"/>
            <a:chExt cx="3228340" cy="1963420"/>
          </a:xfrm>
        </p:grpSpPr>
        <p:pic>
          <p:nvPicPr>
            <p:cNvPr id="15" name="object 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21096" y="4863096"/>
              <a:ext cx="3227831" cy="1685531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760720" y="4884419"/>
              <a:ext cx="2132075" cy="194157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786450" y="4929200"/>
              <a:ext cx="2952750" cy="1410233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5786450" y="4929200"/>
              <a:ext cx="2952750" cy="1410335"/>
            </a:xfrm>
            <a:custGeom>
              <a:avLst/>
              <a:gdLst/>
              <a:ahLst/>
              <a:cxnLst/>
              <a:rect l="l" t="t" r="r" b="b"/>
              <a:pathLst>
                <a:path w="2952750" h="1410335">
                  <a:moveTo>
                    <a:pt x="0" y="0"/>
                  </a:moveTo>
                  <a:lnTo>
                    <a:pt x="2952750" y="0"/>
                  </a:lnTo>
                  <a:lnTo>
                    <a:pt x="2952750" y="1410233"/>
                  </a:lnTo>
                  <a:lnTo>
                    <a:pt x="0" y="1410233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617C7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5865186" y="4954597"/>
            <a:ext cx="1547549" cy="12824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" indent="-43815">
              <a:spcBef>
                <a:spcPts val="100"/>
              </a:spcBef>
              <a:buSzPct val="87500"/>
              <a:buFont typeface="Arial"/>
              <a:buChar char="•"/>
              <a:tabLst>
                <a:tab pos="46990" algn="l"/>
              </a:tabLst>
            </a:pPr>
            <a:r>
              <a:rPr lang="en-GB" sz="750" spc="-10" dirty="0" smtClean="0">
                <a:latin typeface="Calibri"/>
                <a:cs typeface="Calibri"/>
              </a:rPr>
              <a:t>Tool Room Booking-In spreadsheet (</a:t>
            </a:r>
            <a:r>
              <a:rPr lang="en-GB" sz="750" spc="-25" dirty="0" err="1" smtClean="0">
                <a:latin typeface="Calibri"/>
                <a:cs typeface="Calibri"/>
              </a:rPr>
              <a:t>BIXL</a:t>
            </a:r>
            <a:r>
              <a:rPr lang="en-GB" sz="750" spc="-25" dirty="0" smtClean="0">
                <a:latin typeface="Calibri"/>
                <a:cs typeface="Calibri"/>
              </a:rPr>
              <a:t>)</a:t>
            </a:r>
            <a:endParaRPr sz="750" dirty="0" smtClean="0">
              <a:latin typeface="Calibri"/>
              <a:cs typeface="Calibri"/>
            </a:endParaRPr>
          </a:p>
          <a:p>
            <a:pPr marL="69850" indent="-57150">
              <a:lnSpc>
                <a:spcPct val="100000"/>
              </a:lnSpc>
              <a:buSzPct val="87500"/>
              <a:buFont typeface="Arial"/>
              <a:buChar char="•"/>
              <a:tabLst>
                <a:tab pos="69850" algn="l"/>
              </a:tabLst>
            </a:pPr>
            <a:r>
              <a:rPr sz="750" dirty="0" smtClean="0">
                <a:latin typeface="Calibri"/>
                <a:cs typeface="Calibri"/>
              </a:rPr>
              <a:t>DJ</a:t>
            </a:r>
            <a:r>
              <a:rPr sz="750" spc="-35" dirty="0" smtClean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Dates</a:t>
            </a:r>
            <a:endParaRPr sz="750" dirty="0">
              <a:latin typeface="Calibri"/>
              <a:cs typeface="Calibri"/>
            </a:endParaRPr>
          </a:p>
          <a:p>
            <a:pPr marL="69850" indent="-57150">
              <a:lnSpc>
                <a:spcPct val="100000"/>
              </a:lnSpc>
              <a:buSzPct val="87500"/>
              <a:buFont typeface="Arial"/>
              <a:buChar char="•"/>
              <a:tabLst>
                <a:tab pos="69850" algn="l"/>
              </a:tabLst>
            </a:pPr>
            <a:r>
              <a:rPr sz="750" spc="-10" dirty="0">
                <a:latin typeface="Calibri"/>
                <a:cs typeface="Calibri"/>
              </a:rPr>
              <a:t>Emails</a:t>
            </a:r>
            <a:endParaRPr sz="750" dirty="0">
              <a:latin typeface="Calibri"/>
              <a:cs typeface="Calibri"/>
            </a:endParaRPr>
          </a:p>
          <a:p>
            <a:pPr marL="69850" indent="-57150">
              <a:lnSpc>
                <a:spcPct val="100000"/>
              </a:lnSpc>
              <a:buSzPct val="87500"/>
              <a:buFont typeface="Arial"/>
              <a:buChar char="•"/>
              <a:tabLst>
                <a:tab pos="69850" algn="l"/>
              </a:tabLst>
            </a:pPr>
            <a:r>
              <a:rPr sz="750" spc="-10" dirty="0">
                <a:latin typeface="Calibri"/>
                <a:cs typeface="Calibri"/>
              </a:rPr>
              <a:t>Oracle</a:t>
            </a:r>
            <a:endParaRPr sz="750" dirty="0">
              <a:latin typeface="Calibri"/>
              <a:cs typeface="Calibri"/>
            </a:endParaRPr>
          </a:p>
          <a:p>
            <a:pPr marL="69850" indent="-57150">
              <a:lnSpc>
                <a:spcPct val="100000"/>
              </a:lnSpc>
              <a:buSzPct val="87500"/>
              <a:buFont typeface="Arial"/>
              <a:buChar char="•"/>
              <a:tabLst>
                <a:tab pos="69850" algn="l"/>
              </a:tabLst>
            </a:pPr>
            <a:r>
              <a:rPr sz="750" dirty="0">
                <a:latin typeface="Calibri"/>
                <a:cs typeface="Calibri"/>
              </a:rPr>
              <a:t>Tooling</a:t>
            </a:r>
            <a:r>
              <a:rPr sz="750" spc="-2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Release</a:t>
            </a:r>
            <a:r>
              <a:rPr sz="750" spc="-1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Note</a:t>
            </a:r>
            <a:r>
              <a:rPr sz="750" spc="-25" dirty="0">
                <a:latin typeface="Calibri"/>
                <a:cs typeface="Calibri"/>
              </a:rPr>
              <a:t> </a:t>
            </a:r>
            <a:r>
              <a:rPr sz="750" spc="-20" dirty="0">
                <a:latin typeface="Calibri"/>
                <a:cs typeface="Calibri"/>
              </a:rPr>
              <a:t>F406</a:t>
            </a:r>
            <a:endParaRPr sz="750" dirty="0">
              <a:latin typeface="Calibri"/>
              <a:cs typeface="Calibri"/>
            </a:endParaRPr>
          </a:p>
          <a:p>
            <a:pPr marL="91440" indent="-78740">
              <a:lnSpc>
                <a:spcPct val="100000"/>
              </a:lnSpc>
              <a:buSzPct val="87500"/>
              <a:buFont typeface="Arial"/>
              <a:buChar char="•"/>
              <a:tabLst>
                <a:tab pos="91440" algn="l"/>
              </a:tabLst>
            </a:pPr>
            <a:r>
              <a:rPr sz="750" dirty="0">
                <a:latin typeface="Calibri"/>
                <a:cs typeface="Calibri"/>
              </a:rPr>
              <a:t>CNC</a:t>
            </a:r>
            <a:r>
              <a:rPr sz="750" spc="-4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program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check</a:t>
            </a:r>
            <a:r>
              <a:rPr sz="750" spc="-1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sheet</a:t>
            </a:r>
            <a:r>
              <a:rPr sz="750" spc="145" dirty="0">
                <a:latin typeface="Calibri"/>
                <a:cs typeface="Calibri"/>
              </a:rPr>
              <a:t> </a:t>
            </a:r>
            <a:r>
              <a:rPr sz="750" spc="-20" dirty="0">
                <a:latin typeface="Calibri"/>
                <a:cs typeface="Calibri"/>
              </a:rPr>
              <a:t>F113</a:t>
            </a:r>
            <a:endParaRPr sz="750" dirty="0">
              <a:latin typeface="Calibri"/>
              <a:cs typeface="Calibri"/>
            </a:endParaRPr>
          </a:p>
          <a:p>
            <a:pPr marL="69850" indent="-57150">
              <a:lnSpc>
                <a:spcPct val="100000"/>
              </a:lnSpc>
              <a:buSzPct val="87500"/>
              <a:buFont typeface="Arial"/>
              <a:buChar char="•"/>
              <a:tabLst>
                <a:tab pos="69850" algn="l"/>
              </a:tabLst>
            </a:pPr>
            <a:r>
              <a:rPr sz="750" dirty="0">
                <a:latin typeface="Calibri"/>
                <a:cs typeface="Calibri"/>
              </a:rPr>
              <a:t>Tooling</a:t>
            </a:r>
            <a:r>
              <a:rPr sz="750" spc="-3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Lathe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Traceability</a:t>
            </a:r>
            <a:r>
              <a:rPr sz="750" spc="-1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Record</a:t>
            </a:r>
            <a:r>
              <a:rPr sz="750" spc="135" dirty="0">
                <a:latin typeface="Calibri"/>
                <a:cs typeface="Calibri"/>
              </a:rPr>
              <a:t> </a:t>
            </a:r>
            <a:r>
              <a:rPr sz="750" spc="-20" dirty="0">
                <a:latin typeface="Calibri"/>
                <a:cs typeface="Calibri"/>
              </a:rPr>
              <a:t>F361</a:t>
            </a:r>
            <a:endParaRPr sz="750" dirty="0">
              <a:latin typeface="Calibri"/>
              <a:cs typeface="Calibri"/>
            </a:endParaRPr>
          </a:p>
          <a:p>
            <a:pPr marL="69850" indent="-57150">
              <a:lnSpc>
                <a:spcPct val="100000"/>
              </a:lnSpc>
              <a:buSzPct val="87500"/>
              <a:buFont typeface="Arial"/>
              <a:buChar char="•"/>
              <a:tabLst>
                <a:tab pos="69850" algn="l"/>
              </a:tabLst>
            </a:pPr>
            <a:r>
              <a:rPr sz="750" dirty="0">
                <a:latin typeface="Calibri"/>
                <a:cs typeface="Calibri"/>
              </a:rPr>
              <a:t>Repairs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delivery</a:t>
            </a:r>
            <a:r>
              <a:rPr sz="750" spc="-1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–</a:t>
            </a:r>
            <a:r>
              <a:rPr sz="750" spc="-2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mould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scrapping</a:t>
            </a:r>
            <a:r>
              <a:rPr sz="750" spc="-5" dirty="0">
                <a:latin typeface="Calibri"/>
                <a:cs typeface="Calibri"/>
              </a:rPr>
              <a:t> </a:t>
            </a:r>
            <a:r>
              <a:rPr sz="750" spc="-20" dirty="0" smtClean="0">
                <a:latin typeface="Calibri"/>
                <a:cs typeface="Calibri"/>
              </a:rPr>
              <a:t>F354</a:t>
            </a:r>
            <a:endParaRPr sz="750" dirty="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171580" y="2742127"/>
            <a:ext cx="7296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Process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910976" y="3290768"/>
            <a:ext cx="12490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66700">
              <a:lnSpc>
                <a:spcPct val="100000"/>
              </a:lnSpc>
              <a:spcBef>
                <a:spcPts val="100"/>
              </a:spcBef>
            </a:pPr>
            <a:r>
              <a:rPr sz="1800" b="1" i="1" spc="-10" dirty="0">
                <a:latin typeface="Calibri"/>
                <a:cs typeface="Calibri"/>
              </a:rPr>
              <a:t>Tooling manufacture</a:t>
            </a:r>
            <a:endParaRPr sz="1800" dirty="0">
              <a:latin typeface="Calibri"/>
              <a:cs typeface="Calibri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2217737" y="3160713"/>
            <a:ext cx="3535362" cy="3692714"/>
            <a:chOff x="2217737" y="3160713"/>
            <a:chExt cx="3535362" cy="3692714"/>
          </a:xfrm>
        </p:grpSpPr>
        <p:sp>
          <p:nvSpPr>
            <p:cNvPr id="23" name="object 23"/>
            <p:cNvSpPr/>
            <p:nvPr/>
          </p:nvSpPr>
          <p:spPr>
            <a:xfrm>
              <a:off x="2217737" y="3160725"/>
              <a:ext cx="800100" cy="342900"/>
            </a:xfrm>
            <a:custGeom>
              <a:avLst/>
              <a:gdLst/>
              <a:ahLst/>
              <a:cxnLst/>
              <a:rect l="l" t="t" r="r" b="b"/>
              <a:pathLst>
                <a:path w="800100" h="342900">
                  <a:moveTo>
                    <a:pt x="25006" y="85712"/>
                  </a:moveTo>
                  <a:lnTo>
                    <a:pt x="0" y="85712"/>
                  </a:lnTo>
                  <a:lnTo>
                    <a:pt x="0" y="257162"/>
                  </a:lnTo>
                  <a:lnTo>
                    <a:pt x="25006" y="257162"/>
                  </a:lnTo>
                  <a:lnTo>
                    <a:pt x="25006" y="85712"/>
                  </a:lnTo>
                  <a:close/>
                </a:path>
                <a:path w="800100" h="342900">
                  <a:moveTo>
                    <a:pt x="100012" y="85712"/>
                  </a:moveTo>
                  <a:lnTo>
                    <a:pt x="50012" y="85712"/>
                  </a:lnTo>
                  <a:lnTo>
                    <a:pt x="50012" y="257162"/>
                  </a:lnTo>
                  <a:lnTo>
                    <a:pt x="100012" y="257162"/>
                  </a:lnTo>
                  <a:lnTo>
                    <a:pt x="100012" y="85712"/>
                  </a:lnTo>
                  <a:close/>
                </a:path>
                <a:path w="800100" h="342900">
                  <a:moveTo>
                    <a:pt x="800100" y="171450"/>
                  </a:moveTo>
                  <a:lnTo>
                    <a:pt x="600075" y="0"/>
                  </a:lnTo>
                  <a:lnTo>
                    <a:pt x="600075" y="85725"/>
                  </a:lnTo>
                  <a:lnTo>
                    <a:pt x="125018" y="85725"/>
                  </a:lnTo>
                  <a:lnTo>
                    <a:pt x="125018" y="257175"/>
                  </a:lnTo>
                  <a:lnTo>
                    <a:pt x="600075" y="257175"/>
                  </a:lnTo>
                  <a:lnTo>
                    <a:pt x="600075" y="342900"/>
                  </a:lnTo>
                  <a:lnTo>
                    <a:pt x="800100" y="171450"/>
                  </a:lnTo>
                  <a:close/>
                </a:path>
              </a:pathLst>
            </a:custGeom>
            <a:solidFill>
              <a:srgbClr val="CC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342757" y="3160713"/>
              <a:ext cx="675640" cy="342900"/>
            </a:xfrm>
            <a:custGeom>
              <a:avLst/>
              <a:gdLst/>
              <a:ahLst/>
              <a:cxnLst/>
              <a:rect l="l" t="t" r="r" b="b"/>
              <a:pathLst>
                <a:path w="675639" h="342900">
                  <a:moveTo>
                    <a:pt x="475056" y="0"/>
                  </a:moveTo>
                  <a:lnTo>
                    <a:pt x="475056" y="85725"/>
                  </a:lnTo>
                  <a:lnTo>
                    <a:pt x="0" y="85725"/>
                  </a:lnTo>
                  <a:lnTo>
                    <a:pt x="0" y="257175"/>
                  </a:lnTo>
                  <a:lnTo>
                    <a:pt x="475056" y="257175"/>
                  </a:lnTo>
                  <a:lnTo>
                    <a:pt x="475056" y="342900"/>
                  </a:lnTo>
                  <a:lnTo>
                    <a:pt x="675081" y="171450"/>
                  </a:lnTo>
                  <a:lnTo>
                    <a:pt x="475056" y="0"/>
                  </a:lnTo>
                  <a:close/>
                </a:path>
              </a:pathLst>
            </a:custGeom>
            <a:ln w="1905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217737" y="3246437"/>
              <a:ext cx="100330" cy="171450"/>
            </a:xfrm>
            <a:custGeom>
              <a:avLst/>
              <a:gdLst/>
              <a:ahLst/>
              <a:cxnLst/>
              <a:rect l="l" t="t" r="r" b="b"/>
              <a:pathLst>
                <a:path w="100330" h="171450">
                  <a:moveTo>
                    <a:pt x="50012" y="171450"/>
                  </a:moveTo>
                  <a:lnTo>
                    <a:pt x="100025" y="171450"/>
                  </a:lnTo>
                  <a:lnTo>
                    <a:pt x="100025" y="0"/>
                  </a:lnTo>
                  <a:lnTo>
                    <a:pt x="50012" y="0"/>
                  </a:lnTo>
                  <a:lnTo>
                    <a:pt x="50012" y="171450"/>
                  </a:lnTo>
                  <a:close/>
                </a:path>
                <a:path w="100330" h="171450">
                  <a:moveTo>
                    <a:pt x="0" y="171450"/>
                  </a:moveTo>
                  <a:lnTo>
                    <a:pt x="25006" y="171450"/>
                  </a:lnTo>
                  <a:lnTo>
                    <a:pt x="25006" y="0"/>
                  </a:lnTo>
                  <a:lnTo>
                    <a:pt x="0" y="0"/>
                  </a:lnTo>
                  <a:lnTo>
                    <a:pt x="0" y="171450"/>
                  </a:lnTo>
                  <a:close/>
                </a:path>
              </a:pathLst>
            </a:custGeom>
            <a:ln w="1905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649981" y="5077968"/>
              <a:ext cx="2103118" cy="1775459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677412" y="5093208"/>
              <a:ext cx="1653539" cy="1740407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3714750" y="5143512"/>
              <a:ext cx="1828800" cy="1500505"/>
            </a:xfrm>
            <a:custGeom>
              <a:avLst/>
              <a:gdLst/>
              <a:ahLst/>
              <a:cxnLst/>
              <a:rect l="l" t="t" r="r" b="b"/>
              <a:pathLst>
                <a:path w="1828800" h="1500504">
                  <a:moveTo>
                    <a:pt x="1828800" y="0"/>
                  </a:moveTo>
                  <a:lnTo>
                    <a:pt x="0" y="0"/>
                  </a:lnTo>
                  <a:lnTo>
                    <a:pt x="0" y="1500200"/>
                  </a:lnTo>
                  <a:lnTo>
                    <a:pt x="1828800" y="1500200"/>
                  </a:lnTo>
                  <a:lnTo>
                    <a:pt x="1828800" y="0"/>
                  </a:lnTo>
                  <a:close/>
                </a:path>
              </a:pathLst>
            </a:custGeom>
            <a:solidFill>
              <a:srgbClr val="D1C9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714750" y="5143512"/>
              <a:ext cx="1828800" cy="1500505"/>
            </a:xfrm>
            <a:custGeom>
              <a:avLst/>
              <a:gdLst/>
              <a:ahLst/>
              <a:cxnLst/>
              <a:rect l="l" t="t" r="r" b="b"/>
              <a:pathLst>
                <a:path w="1828800" h="1500504">
                  <a:moveTo>
                    <a:pt x="0" y="0"/>
                  </a:moveTo>
                  <a:lnTo>
                    <a:pt x="1828800" y="0"/>
                  </a:lnTo>
                  <a:lnTo>
                    <a:pt x="1828800" y="1500200"/>
                  </a:lnTo>
                  <a:lnTo>
                    <a:pt x="0" y="150020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9B672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3793444" y="5168911"/>
            <a:ext cx="1512945" cy="1513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0" indent="-107950">
              <a:lnSpc>
                <a:spcPct val="100000"/>
              </a:lnSpc>
              <a:spcBef>
                <a:spcPts val="100"/>
              </a:spcBef>
              <a:buChar char="•"/>
              <a:tabLst>
                <a:tab pos="120650" algn="l"/>
              </a:tabLst>
            </a:pPr>
            <a:r>
              <a:rPr sz="750" spc="-25" dirty="0">
                <a:latin typeface="Calibri"/>
                <a:cs typeface="Calibri"/>
              </a:rPr>
              <a:t>IT</a:t>
            </a:r>
            <a:endParaRPr sz="750" dirty="0">
              <a:latin typeface="Calibri"/>
              <a:cs typeface="Calibri"/>
            </a:endParaRPr>
          </a:p>
          <a:p>
            <a:pPr marL="120650" indent="-107950">
              <a:lnSpc>
                <a:spcPct val="100000"/>
              </a:lnSpc>
              <a:buChar char="•"/>
              <a:tabLst>
                <a:tab pos="120650" algn="l"/>
              </a:tabLst>
            </a:pPr>
            <a:r>
              <a:rPr sz="750" dirty="0">
                <a:latin typeface="Calibri"/>
                <a:cs typeface="Calibri"/>
              </a:rPr>
              <a:t>Logistics/Product</a:t>
            </a:r>
            <a:r>
              <a:rPr sz="750" spc="-35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Stores</a:t>
            </a:r>
            <a:endParaRPr sz="750" dirty="0">
              <a:latin typeface="Calibri"/>
              <a:cs typeface="Calibri"/>
            </a:endParaRPr>
          </a:p>
          <a:p>
            <a:pPr marL="95885" indent="-83185">
              <a:lnSpc>
                <a:spcPct val="100000"/>
              </a:lnSpc>
              <a:buChar char="•"/>
              <a:tabLst>
                <a:tab pos="95885" algn="l"/>
              </a:tabLst>
            </a:pPr>
            <a:r>
              <a:rPr sz="750" dirty="0">
                <a:latin typeface="Calibri"/>
                <a:cs typeface="Calibri"/>
              </a:rPr>
              <a:t>Quality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Assurance</a:t>
            </a:r>
            <a:endParaRPr sz="750" dirty="0">
              <a:latin typeface="Calibri"/>
              <a:cs typeface="Calibri"/>
            </a:endParaRPr>
          </a:p>
          <a:p>
            <a:pPr marL="95885" indent="-83185">
              <a:lnSpc>
                <a:spcPct val="100000"/>
              </a:lnSpc>
              <a:buChar char="•"/>
              <a:tabLst>
                <a:tab pos="95885" algn="l"/>
              </a:tabLst>
            </a:pPr>
            <a:r>
              <a:rPr sz="750" dirty="0">
                <a:latin typeface="Calibri"/>
                <a:cs typeface="Calibri"/>
              </a:rPr>
              <a:t>Product</a:t>
            </a:r>
            <a:r>
              <a:rPr sz="750" spc="-25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Streams/MBU’s</a:t>
            </a:r>
            <a:endParaRPr sz="750" dirty="0">
              <a:latin typeface="Calibri"/>
              <a:cs typeface="Calibri"/>
            </a:endParaRPr>
          </a:p>
          <a:p>
            <a:pPr marL="95885" indent="-83185">
              <a:lnSpc>
                <a:spcPct val="100000"/>
              </a:lnSpc>
              <a:buChar char="•"/>
              <a:tabLst>
                <a:tab pos="95885" algn="l"/>
              </a:tabLst>
            </a:pPr>
            <a:r>
              <a:rPr sz="750" dirty="0">
                <a:latin typeface="Calibri"/>
                <a:cs typeface="Calibri"/>
              </a:rPr>
              <a:t>Sales</a:t>
            </a:r>
            <a:r>
              <a:rPr sz="750" spc="-2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(Customer</a:t>
            </a:r>
            <a:r>
              <a:rPr sz="750" spc="-5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Service)</a:t>
            </a:r>
            <a:endParaRPr sz="750" dirty="0">
              <a:latin typeface="Calibri"/>
              <a:cs typeface="Calibri"/>
            </a:endParaRPr>
          </a:p>
          <a:p>
            <a:pPr marL="95885" indent="-83185">
              <a:lnSpc>
                <a:spcPct val="100000"/>
              </a:lnSpc>
              <a:buChar char="•"/>
              <a:tabLst>
                <a:tab pos="95885" algn="l"/>
              </a:tabLst>
            </a:pPr>
            <a:r>
              <a:rPr sz="750" spc="-10" dirty="0">
                <a:latin typeface="Calibri"/>
                <a:cs typeface="Calibri"/>
              </a:rPr>
              <a:t>Finance</a:t>
            </a:r>
            <a:endParaRPr sz="750" dirty="0">
              <a:latin typeface="Calibri"/>
              <a:cs typeface="Calibri"/>
            </a:endParaRPr>
          </a:p>
          <a:p>
            <a:pPr marL="95885" indent="-83185">
              <a:lnSpc>
                <a:spcPct val="100000"/>
              </a:lnSpc>
              <a:buChar char="•"/>
              <a:tabLst>
                <a:tab pos="95885" algn="l"/>
              </a:tabLst>
            </a:pPr>
            <a:r>
              <a:rPr sz="750" spc="-10" dirty="0">
                <a:latin typeface="Calibri"/>
                <a:cs typeface="Calibri"/>
              </a:rPr>
              <a:t>Purchasing</a:t>
            </a:r>
            <a:endParaRPr sz="750" dirty="0">
              <a:latin typeface="Calibri"/>
              <a:cs typeface="Calibri"/>
            </a:endParaRPr>
          </a:p>
          <a:p>
            <a:pPr marL="95885" indent="-83185">
              <a:lnSpc>
                <a:spcPct val="100000"/>
              </a:lnSpc>
              <a:buChar char="•"/>
              <a:tabLst>
                <a:tab pos="95885" algn="l"/>
              </a:tabLst>
            </a:pPr>
            <a:r>
              <a:rPr sz="750" spc="-25" dirty="0">
                <a:latin typeface="Calibri"/>
                <a:cs typeface="Calibri"/>
              </a:rPr>
              <a:t>HR</a:t>
            </a:r>
            <a:endParaRPr sz="750" dirty="0">
              <a:latin typeface="Calibri"/>
              <a:cs typeface="Calibri"/>
            </a:endParaRPr>
          </a:p>
          <a:p>
            <a:pPr marL="95885" indent="-83185">
              <a:lnSpc>
                <a:spcPct val="100000"/>
              </a:lnSpc>
              <a:buChar char="•"/>
              <a:tabLst>
                <a:tab pos="95885" algn="l"/>
              </a:tabLst>
            </a:pPr>
            <a:r>
              <a:rPr sz="750" dirty="0">
                <a:latin typeface="Calibri"/>
                <a:cs typeface="Calibri"/>
              </a:rPr>
              <a:t>Engineers</a:t>
            </a:r>
            <a:r>
              <a:rPr sz="750" spc="-15" dirty="0">
                <a:latin typeface="Calibri"/>
                <a:cs typeface="Calibri"/>
              </a:rPr>
              <a:t> </a:t>
            </a:r>
            <a:r>
              <a:rPr sz="750" spc="-10" dirty="0" smtClean="0">
                <a:latin typeface="Calibri"/>
                <a:cs typeface="Calibri"/>
              </a:rPr>
              <a:t>maintenance</a:t>
            </a:r>
            <a:r>
              <a:rPr lang="en-GB" sz="750" spc="-10" dirty="0" smtClean="0">
                <a:latin typeface="Calibri"/>
                <a:cs typeface="Calibri"/>
              </a:rPr>
              <a:t> / Agility System</a:t>
            </a:r>
            <a:endParaRPr sz="750" dirty="0">
              <a:latin typeface="Calibri"/>
              <a:cs typeface="Calibri"/>
            </a:endParaRPr>
          </a:p>
          <a:p>
            <a:pPr marL="95885" indent="-83185">
              <a:lnSpc>
                <a:spcPct val="100000"/>
              </a:lnSpc>
              <a:buChar char="•"/>
              <a:tabLst>
                <a:tab pos="95885" algn="l"/>
              </a:tabLst>
            </a:pPr>
            <a:r>
              <a:rPr sz="750" dirty="0">
                <a:latin typeface="Calibri"/>
                <a:cs typeface="Calibri"/>
              </a:rPr>
              <a:t>Cycle</a:t>
            </a:r>
            <a:r>
              <a:rPr sz="750" spc="-10" dirty="0">
                <a:latin typeface="Calibri"/>
                <a:cs typeface="Calibri"/>
              </a:rPr>
              <a:t> </a:t>
            </a:r>
            <a:r>
              <a:rPr sz="750" spc="-10" dirty="0" smtClean="0">
                <a:latin typeface="Calibri"/>
                <a:cs typeface="Calibri"/>
              </a:rPr>
              <a:t>Counts</a:t>
            </a:r>
            <a:endParaRPr lang="en-GB" sz="750" spc="-10" dirty="0" smtClean="0">
              <a:latin typeface="Calibri"/>
              <a:cs typeface="Calibri"/>
            </a:endParaRPr>
          </a:p>
          <a:p>
            <a:pPr marL="95885" indent="-83185">
              <a:lnSpc>
                <a:spcPct val="100000"/>
              </a:lnSpc>
              <a:buChar char="•"/>
              <a:tabLst>
                <a:tab pos="95885" algn="l"/>
              </a:tabLst>
            </a:pPr>
            <a:r>
              <a:rPr lang="en-GB" sz="750" spc="-10" dirty="0" smtClean="0">
                <a:latin typeface="Calibri"/>
                <a:cs typeface="Calibri"/>
              </a:rPr>
              <a:t>SHE Department</a:t>
            </a:r>
          </a:p>
          <a:p>
            <a:pPr marL="95885" indent="-83185">
              <a:lnSpc>
                <a:spcPct val="100000"/>
              </a:lnSpc>
              <a:buChar char="•"/>
              <a:tabLst>
                <a:tab pos="95885" algn="l"/>
              </a:tabLst>
            </a:pPr>
            <a:r>
              <a:rPr lang="en-GB" sz="750" spc="-10" dirty="0" err="1" smtClean="0">
                <a:latin typeface="Calibri"/>
                <a:cs typeface="Calibri"/>
              </a:rPr>
              <a:t>Occ</a:t>
            </a:r>
            <a:r>
              <a:rPr lang="en-GB" sz="750" spc="-10" dirty="0" smtClean="0">
                <a:latin typeface="Calibri"/>
                <a:cs typeface="Calibri"/>
              </a:rPr>
              <a:t> Health</a:t>
            </a:r>
            <a:endParaRPr sz="750" dirty="0">
              <a:latin typeface="Calibri"/>
              <a:cs typeface="Calibri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324609" y="2135123"/>
            <a:ext cx="6587490" cy="1376680"/>
            <a:chOff x="324609" y="2135123"/>
            <a:chExt cx="6587490" cy="1376680"/>
          </a:xfrm>
        </p:grpSpPr>
        <p:sp>
          <p:nvSpPr>
            <p:cNvPr id="32" name="object 32"/>
            <p:cNvSpPr/>
            <p:nvPr/>
          </p:nvSpPr>
          <p:spPr>
            <a:xfrm>
              <a:off x="6103937" y="3160724"/>
              <a:ext cx="800100" cy="342900"/>
            </a:xfrm>
            <a:custGeom>
              <a:avLst/>
              <a:gdLst/>
              <a:ahLst/>
              <a:cxnLst/>
              <a:rect l="l" t="t" r="r" b="b"/>
              <a:pathLst>
                <a:path w="800100" h="342900">
                  <a:moveTo>
                    <a:pt x="25006" y="85712"/>
                  </a:moveTo>
                  <a:lnTo>
                    <a:pt x="0" y="85712"/>
                  </a:lnTo>
                  <a:lnTo>
                    <a:pt x="0" y="257162"/>
                  </a:lnTo>
                  <a:lnTo>
                    <a:pt x="25006" y="257162"/>
                  </a:lnTo>
                  <a:lnTo>
                    <a:pt x="25006" y="85712"/>
                  </a:lnTo>
                  <a:close/>
                </a:path>
                <a:path w="800100" h="342900">
                  <a:moveTo>
                    <a:pt x="100012" y="85712"/>
                  </a:moveTo>
                  <a:lnTo>
                    <a:pt x="49999" y="85712"/>
                  </a:lnTo>
                  <a:lnTo>
                    <a:pt x="49999" y="257162"/>
                  </a:lnTo>
                  <a:lnTo>
                    <a:pt x="100012" y="257162"/>
                  </a:lnTo>
                  <a:lnTo>
                    <a:pt x="100012" y="85712"/>
                  </a:lnTo>
                  <a:close/>
                </a:path>
                <a:path w="800100" h="342900">
                  <a:moveTo>
                    <a:pt x="800100" y="171450"/>
                  </a:moveTo>
                  <a:lnTo>
                    <a:pt x="600075" y="0"/>
                  </a:lnTo>
                  <a:lnTo>
                    <a:pt x="600075" y="85725"/>
                  </a:lnTo>
                  <a:lnTo>
                    <a:pt x="125018" y="85725"/>
                  </a:lnTo>
                  <a:lnTo>
                    <a:pt x="125018" y="257175"/>
                  </a:lnTo>
                  <a:lnTo>
                    <a:pt x="600075" y="257175"/>
                  </a:lnTo>
                  <a:lnTo>
                    <a:pt x="600075" y="342900"/>
                  </a:lnTo>
                  <a:lnTo>
                    <a:pt x="800100" y="171450"/>
                  </a:lnTo>
                  <a:close/>
                </a:path>
              </a:pathLst>
            </a:custGeom>
            <a:solidFill>
              <a:srgbClr val="CC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228955" y="3160713"/>
              <a:ext cx="675640" cy="342900"/>
            </a:xfrm>
            <a:custGeom>
              <a:avLst/>
              <a:gdLst/>
              <a:ahLst/>
              <a:cxnLst/>
              <a:rect l="l" t="t" r="r" b="b"/>
              <a:pathLst>
                <a:path w="675640" h="342900">
                  <a:moveTo>
                    <a:pt x="475056" y="0"/>
                  </a:moveTo>
                  <a:lnTo>
                    <a:pt x="475056" y="85725"/>
                  </a:lnTo>
                  <a:lnTo>
                    <a:pt x="0" y="85725"/>
                  </a:lnTo>
                  <a:lnTo>
                    <a:pt x="0" y="257175"/>
                  </a:lnTo>
                  <a:lnTo>
                    <a:pt x="475056" y="257175"/>
                  </a:lnTo>
                  <a:lnTo>
                    <a:pt x="475056" y="342900"/>
                  </a:lnTo>
                  <a:lnTo>
                    <a:pt x="675081" y="171450"/>
                  </a:lnTo>
                  <a:lnTo>
                    <a:pt x="475056" y="0"/>
                  </a:lnTo>
                  <a:close/>
                </a:path>
              </a:pathLst>
            </a:custGeom>
            <a:ln w="15875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103937" y="3246437"/>
              <a:ext cx="100330" cy="171450"/>
            </a:xfrm>
            <a:custGeom>
              <a:avLst/>
              <a:gdLst/>
              <a:ahLst/>
              <a:cxnLst/>
              <a:rect l="l" t="t" r="r" b="b"/>
              <a:pathLst>
                <a:path w="100329" h="171450">
                  <a:moveTo>
                    <a:pt x="49999" y="171450"/>
                  </a:moveTo>
                  <a:lnTo>
                    <a:pt x="100012" y="171450"/>
                  </a:lnTo>
                  <a:lnTo>
                    <a:pt x="100012" y="0"/>
                  </a:lnTo>
                  <a:lnTo>
                    <a:pt x="49999" y="0"/>
                  </a:lnTo>
                  <a:lnTo>
                    <a:pt x="49999" y="171450"/>
                  </a:lnTo>
                  <a:close/>
                </a:path>
                <a:path w="100329" h="171450">
                  <a:moveTo>
                    <a:pt x="0" y="171450"/>
                  </a:moveTo>
                  <a:lnTo>
                    <a:pt x="25006" y="171450"/>
                  </a:lnTo>
                  <a:lnTo>
                    <a:pt x="25006" y="0"/>
                  </a:lnTo>
                  <a:lnTo>
                    <a:pt x="0" y="0"/>
                  </a:lnTo>
                  <a:lnTo>
                    <a:pt x="0" y="171450"/>
                  </a:lnTo>
                  <a:close/>
                </a:path>
              </a:pathLst>
            </a:custGeom>
            <a:ln w="15875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24609" y="2135123"/>
              <a:ext cx="2246375" cy="617219"/>
            </a:xfrm>
            <a:prstGeom prst="rect">
              <a:avLst/>
            </a:prstGeom>
          </p:spPr>
        </p:pic>
      </p:grpSp>
      <p:sp>
        <p:nvSpPr>
          <p:cNvPr id="36" name="object 36"/>
          <p:cNvSpPr txBox="1"/>
          <p:nvPr/>
        </p:nvSpPr>
        <p:spPr>
          <a:xfrm>
            <a:off x="1131483" y="2168515"/>
            <a:ext cx="30861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latin typeface="Calibri"/>
                <a:cs typeface="Calibri"/>
              </a:rPr>
              <a:t>Input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37" name="object 3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6896100" y="2350007"/>
            <a:ext cx="2246375" cy="617219"/>
          </a:xfrm>
          <a:prstGeom prst="rect">
            <a:avLst/>
          </a:prstGeom>
        </p:spPr>
      </p:pic>
      <p:sp>
        <p:nvSpPr>
          <p:cNvPr id="38" name="object 38"/>
          <p:cNvSpPr txBox="1"/>
          <p:nvPr/>
        </p:nvSpPr>
        <p:spPr>
          <a:xfrm>
            <a:off x="7655042" y="2382829"/>
            <a:ext cx="4051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latin typeface="Calibri"/>
                <a:cs typeface="Calibri"/>
              </a:rPr>
              <a:t>Output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39" name="object 3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5824727" y="425196"/>
            <a:ext cx="2461259" cy="758951"/>
          </a:xfrm>
          <a:prstGeom prst="rect">
            <a:avLst/>
          </a:prstGeom>
        </p:spPr>
      </p:pic>
      <p:sp>
        <p:nvSpPr>
          <p:cNvPr id="40" name="object 40"/>
          <p:cNvSpPr txBox="1"/>
          <p:nvPr/>
        </p:nvSpPr>
        <p:spPr>
          <a:xfrm>
            <a:off x="6130689" y="454003"/>
            <a:ext cx="155638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20955" algn="ctr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Calibri"/>
                <a:cs typeface="Calibri"/>
              </a:rPr>
              <a:t>With</a:t>
            </a:r>
            <a:r>
              <a:rPr sz="1000" b="1" spc="-5" dirty="0">
                <a:latin typeface="Calibri"/>
                <a:cs typeface="Calibri"/>
              </a:rPr>
              <a:t> </a:t>
            </a:r>
            <a:r>
              <a:rPr sz="1000" b="1" spc="-20" dirty="0">
                <a:latin typeface="Calibri"/>
                <a:cs typeface="Calibri"/>
              </a:rPr>
              <a:t>Who?</a:t>
            </a:r>
            <a:endParaRPr sz="10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(Training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/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Knowledge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/</a:t>
            </a:r>
            <a:r>
              <a:rPr sz="1000" spc="-10" dirty="0">
                <a:latin typeface="Calibri"/>
                <a:cs typeface="Calibri"/>
              </a:rPr>
              <a:t> Skills)</a:t>
            </a:r>
            <a:endParaRPr sz="1000" dirty="0">
              <a:latin typeface="Calibri"/>
              <a:cs typeface="Calibri"/>
            </a:endParaRPr>
          </a:p>
        </p:txBody>
      </p:sp>
      <p:pic>
        <p:nvPicPr>
          <p:cNvPr id="41" name="object 41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3681983" y="4710683"/>
            <a:ext cx="2217420" cy="702563"/>
          </a:xfrm>
          <a:prstGeom prst="rect">
            <a:avLst/>
          </a:prstGeom>
        </p:spPr>
      </p:pic>
      <p:sp>
        <p:nvSpPr>
          <p:cNvPr id="42" name="object 42"/>
          <p:cNvSpPr txBox="1"/>
          <p:nvPr/>
        </p:nvSpPr>
        <p:spPr>
          <a:xfrm>
            <a:off x="4132446" y="4741807"/>
            <a:ext cx="9937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Calibri"/>
                <a:cs typeface="Calibri"/>
              </a:rPr>
              <a:t>Support</a:t>
            </a:r>
            <a:r>
              <a:rPr sz="1000" b="1" spc="-5" dirty="0">
                <a:latin typeface="Calibri"/>
                <a:cs typeface="Calibri"/>
              </a:rPr>
              <a:t> </a:t>
            </a:r>
            <a:r>
              <a:rPr sz="1000" b="1" spc="-10" dirty="0">
                <a:latin typeface="Times New Roman"/>
                <a:cs typeface="Times New Roman"/>
              </a:rPr>
              <a:t>Processes</a:t>
            </a:r>
            <a:endParaRPr sz="1000">
              <a:latin typeface="Times New Roman"/>
              <a:cs typeface="Times New Roman"/>
            </a:endParaRPr>
          </a:p>
        </p:txBody>
      </p:sp>
      <p:pic>
        <p:nvPicPr>
          <p:cNvPr id="43" name="object 43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5763767" y="4504944"/>
            <a:ext cx="3340595" cy="758951"/>
          </a:xfrm>
          <a:prstGeom prst="rect">
            <a:avLst/>
          </a:prstGeom>
        </p:spPr>
      </p:pic>
      <p:sp>
        <p:nvSpPr>
          <p:cNvPr id="44" name="object 44"/>
          <p:cNvSpPr txBox="1"/>
          <p:nvPr/>
        </p:nvSpPr>
        <p:spPr>
          <a:xfrm>
            <a:off x="6325053" y="4533900"/>
            <a:ext cx="192532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20955" algn="ctr">
              <a:lnSpc>
                <a:spcPct val="100000"/>
              </a:lnSpc>
              <a:spcBef>
                <a:spcPts val="95"/>
              </a:spcBef>
            </a:pPr>
            <a:r>
              <a:rPr sz="1000" b="1" spc="-20" dirty="0">
                <a:latin typeface="Calibri"/>
                <a:cs typeface="Calibri"/>
              </a:rPr>
              <a:t>How?</a:t>
            </a:r>
            <a:endParaRPr sz="1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(Procedures,</a:t>
            </a:r>
            <a:r>
              <a:rPr sz="1000" spc="5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Instructions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/</a:t>
            </a:r>
            <a:r>
              <a:rPr sz="1000" spc="3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Methods)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45" name="object 45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3350787" y="5601"/>
            <a:ext cx="2692907" cy="702551"/>
          </a:xfrm>
          <a:prstGeom prst="rect">
            <a:avLst/>
          </a:prstGeom>
        </p:spPr>
      </p:pic>
      <p:sp>
        <p:nvSpPr>
          <p:cNvPr id="46" name="object 46"/>
          <p:cNvSpPr txBox="1"/>
          <p:nvPr/>
        </p:nvSpPr>
        <p:spPr>
          <a:xfrm>
            <a:off x="4128458" y="96813"/>
            <a:ext cx="7626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Calibri"/>
                <a:cs typeface="Calibri"/>
              </a:rPr>
              <a:t>Key</a:t>
            </a:r>
            <a:r>
              <a:rPr sz="1000" b="1" spc="-15" dirty="0">
                <a:latin typeface="Calibri"/>
                <a:cs typeface="Calibri"/>
              </a:rPr>
              <a:t> </a:t>
            </a:r>
            <a:r>
              <a:rPr sz="1000" b="1" spc="-10" dirty="0">
                <a:latin typeface="Calibri"/>
                <a:cs typeface="Calibri"/>
              </a:rPr>
              <a:t>Processes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3282696" y="434340"/>
            <a:ext cx="2578735" cy="4306570"/>
            <a:chOff x="3282696" y="434340"/>
            <a:chExt cx="2578735" cy="4306570"/>
          </a:xfrm>
        </p:grpSpPr>
        <p:sp>
          <p:nvSpPr>
            <p:cNvPr id="48" name="object 48"/>
            <p:cNvSpPr/>
            <p:nvPr/>
          </p:nvSpPr>
          <p:spPr>
            <a:xfrm>
              <a:off x="4629143" y="4409944"/>
              <a:ext cx="14604" cy="305435"/>
            </a:xfrm>
            <a:custGeom>
              <a:avLst/>
              <a:gdLst/>
              <a:ahLst/>
              <a:cxnLst/>
              <a:rect l="l" t="t" r="r" b="b"/>
              <a:pathLst>
                <a:path w="14604" h="305435">
                  <a:moveTo>
                    <a:pt x="0" y="304939"/>
                  </a:moveTo>
                  <a:lnTo>
                    <a:pt x="14579" y="0"/>
                  </a:lnTo>
                </a:path>
              </a:pathLst>
            </a:custGeom>
            <a:ln w="50800">
              <a:solidFill>
                <a:srgbClr val="0000FF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566404" y="4283077"/>
              <a:ext cx="152400" cy="156210"/>
            </a:xfrm>
            <a:custGeom>
              <a:avLst/>
              <a:gdLst/>
              <a:ahLst/>
              <a:cxnLst/>
              <a:rect l="l" t="t" r="r" b="b"/>
              <a:pathLst>
                <a:path w="152400" h="156210">
                  <a:moveTo>
                    <a:pt x="83375" y="0"/>
                  </a:moveTo>
                  <a:lnTo>
                    <a:pt x="0" y="148602"/>
                  </a:lnTo>
                  <a:lnTo>
                    <a:pt x="152222" y="155867"/>
                  </a:lnTo>
                  <a:lnTo>
                    <a:pt x="8337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72001" y="2071674"/>
              <a:ext cx="0" cy="135255"/>
            </a:xfrm>
            <a:custGeom>
              <a:avLst/>
              <a:gdLst/>
              <a:ahLst/>
              <a:cxnLst/>
              <a:rect l="l" t="t" r="r" b="b"/>
              <a:pathLst>
                <a:path h="135255">
                  <a:moveTo>
                    <a:pt x="0" y="0"/>
                  </a:moveTo>
                  <a:lnTo>
                    <a:pt x="0" y="134950"/>
                  </a:lnTo>
                </a:path>
              </a:pathLst>
            </a:custGeom>
            <a:ln w="50800">
              <a:solidFill>
                <a:srgbClr val="0000FF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495808" y="2181216"/>
              <a:ext cx="152400" cy="153035"/>
            </a:xfrm>
            <a:custGeom>
              <a:avLst/>
              <a:gdLst/>
              <a:ahLst/>
              <a:cxnLst/>
              <a:rect l="l" t="t" r="r" b="b"/>
              <a:pathLst>
                <a:path w="152400" h="153035">
                  <a:moveTo>
                    <a:pt x="152400" y="12"/>
                  </a:moveTo>
                  <a:lnTo>
                    <a:pt x="0" y="0"/>
                  </a:lnTo>
                  <a:lnTo>
                    <a:pt x="76187" y="152412"/>
                  </a:lnTo>
                  <a:lnTo>
                    <a:pt x="152400" y="12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3282696" y="434340"/>
              <a:ext cx="2578607" cy="1847087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3314700" y="451104"/>
              <a:ext cx="2485643" cy="1738883"/>
            </a:xfrm>
            <a:prstGeom prst="rect">
              <a:avLst/>
            </a:prstGeom>
          </p:spPr>
        </p:pic>
      </p:grpSp>
      <p:sp>
        <p:nvSpPr>
          <p:cNvPr id="54" name="object 54"/>
          <p:cNvSpPr txBox="1"/>
          <p:nvPr/>
        </p:nvSpPr>
        <p:spPr>
          <a:xfrm>
            <a:off x="3385946" y="385596"/>
            <a:ext cx="2303780" cy="1654299"/>
          </a:xfrm>
          <a:prstGeom prst="rect">
            <a:avLst/>
          </a:prstGeom>
          <a:solidFill>
            <a:srgbClr val="D1C9C5"/>
          </a:solidFill>
          <a:ln w="9525">
            <a:solidFill>
              <a:srgbClr val="9B672C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156845" indent="-6540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156845" algn="l"/>
              </a:tabLst>
            </a:pPr>
            <a:r>
              <a:rPr sz="750" dirty="0">
                <a:latin typeface="Calibri"/>
                <a:cs typeface="Calibri"/>
              </a:rPr>
              <a:t>Receive</a:t>
            </a:r>
            <a:r>
              <a:rPr sz="750" spc="-1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DJ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(order </a:t>
            </a:r>
            <a:r>
              <a:rPr sz="750" spc="-50" dirty="0">
                <a:latin typeface="Calibri"/>
                <a:cs typeface="Calibri"/>
              </a:rPr>
              <a:t>)</a:t>
            </a:r>
            <a:endParaRPr sz="750" dirty="0">
              <a:latin typeface="Calibri"/>
              <a:cs typeface="Calibri"/>
            </a:endParaRPr>
          </a:p>
          <a:p>
            <a:pPr marL="156210" indent="-65405">
              <a:lnSpc>
                <a:spcPct val="100000"/>
              </a:lnSpc>
              <a:buFont typeface="Arial"/>
              <a:buChar char="•"/>
              <a:tabLst>
                <a:tab pos="156210" algn="l"/>
              </a:tabLst>
            </a:pPr>
            <a:r>
              <a:rPr sz="750" dirty="0">
                <a:latin typeface="Calibri"/>
                <a:cs typeface="Calibri"/>
              </a:rPr>
              <a:t>Enter</a:t>
            </a:r>
            <a:r>
              <a:rPr sz="750" spc="-1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on</a:t>
            </a:r>
            <a:r>
              <a:rPr sz="750" spc="-10" dirty="0">
                <a:latin typeface="Calibri"/>
                <a:cs typeface="Calibri"/>
              </a:rPr>
              <a:t> </a:t>
            </a:r>
            <a:r>
              <a:rPr lang="en-GB" sz="750" spc="-10" dirty="0" smtClean="0">
                <a:latin typeface="Calibri"/>
                <a:cs typeface="Calibri"/>
              </a:rPr>
              <a:t>Tool Room Booking-In spreadsheet (</a:t>
            </a:r>
            <a:r>
              <a:rPr lang="en-GB" sz="750" spc="-25" dirty="0" err="1" smtClean="0">
                <a:latin typeface="Calibri"/>
                <a:cs typeface="Calibri"/>
              </a:rPr>
              <a:t>BIXL</a:t>
            </a:r>
            <a:r>
              <a:rPr lang="en-GB" sz="750" spc="-25" dirty="0" smtClean="0">
                <a:latin typeface="Calibri"/>
                <a:cs typeface="Calibri"/>
              </a:rPr>
              <a:t>)</a:t>
            </a:r>
            <a:endParaRPr sz="750" dirty="0">
              <a:latin typeface="Calibri"/>
              <a:cs typeface="Calibri"/>
            </a:endParaRPr>
          </a:p>
          <a:p>
            <a:pPr marL="156210" indent="-65405">
              <a:lnSpc>
                <a:spcPct val="100000"/>
              </a:lnSpc>
              <a:buFont typeface="Arial"/>
              <a:buChar char="•"/>
              <a:tabLst>
                <a:tab pos="156210" algn="l"/>
              </a:tabLst>
            </a:pPr>
            <a:r>
              <a:rPr sz="750" dirty="0">
                <a:latin typeface="Calibri"/>
                <a:cs typeface="Calibri"/>
              </a:rPr>
              <a:t>Distribute</a:t>
            </a:r>
            <a:r>
              <a:rPr sz="750" spc="-5" dirty="0">
                <a:latin typeface="Calibri"/>
                <a:cs typeface="Calibri"/>
              </a:rPr>
              <a:t> </a:t>
            </a:r>
            <a:r>
              <a:rPr sz="750" dirty="0" smtClean="0">
                <a:latin typeface="Calibri"/>
                <a:cs typeface="Calibri"/>
              </a:rPr>
              <a:t>into</a:t>
            </a:r>
            <a:r>
              <a:rPr lang="en-GB" sz="750" dirty="0" smtClean="0">
                <a:latin typeface="Calibri"/>
                <a:cs typeface="Calibri"/>
              </a:rPr>
              <a:t> Weekly</a:t>
            </a:r>
            <a:r>
              <a:rPr sz="750" spc="-10" dirty="0" smtClean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DJ</a:t>
            </a:r>
            <a:r>
              <a:rPr sz="750" spc="-30" dirty="0">
                <a:latin typeface="Calibri"/>
                <a:cs typeface="Calibri"/>
              </a:rPr>
              <a:t> </a:t>
            </a:r>
            <a:r>
              <a:rPr sz="750" spc="-10" dirty="0" smtClean="0">
                <a:latin typeface="Calibri"/>
                <a:cs typeface="Calibri"/>
              </a:rPr>
              <a:t>trays</a:t>
            </a:r>
            <a:r>
              <a:rPr lang="en-GB" sz="750" spc="-10" dirty="0" smtClean="0">
                <a:latin typeface="Calibri"/>
                <a:cs typeface="Calibri"/>
              </a:rPr>
              <a:t> as per DJ Date</a:t>
            </a:r>
            <a:endParaRPr sz="750" dirty="0">
              <a:latin typeface="Calibri"/>
              <a:cs typeface="Calibri"/>
            </a:endParaRPr>
          </a:p>
          <a:p>
            <a:pPr marL="156210" indent="-65405">
              <a:lnSpc>
                <a:spcPct val="100000"/>
              </a:lnSpc>
              <a:buFont typeface="Arial"/>
              <a:buChar char="•"/>
              <a:tabLst>
                <a:tab pos="156210" algn="l"/>
              </a:tabLst>
            </a:pPr>
            <a:r>
              <a:rPr sz="750" dirty="0" smtClean="0">
                <a:latin typeface="Calibri"/>
                <a:cs typeface="Calibri"/>
              </a:rPr>
              <a:t>Order</a:t>
            </a:r>
            <a:r>
              <a:rPr lang="en-GB" sz="750" dirty="0" smtClean="0">
                <a:latin typeface="Calibri"/>
                <a:cs typeface="Calibri"/>
              </a:rPr>
              <a:t> Material,</a:t>
            </a:r>
            <a:r>
              <a:rPr sz="750" spc="-25" dirty="0" smtClean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steel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spc="-25" dirty="0" smtClean="0">
                <a:latin typeface="Calibri"/>
                <a:cs typeface="Calibri"/>
              </a:rPr>
              <a:t>etc.</a:t>
            </a:r>
            <a:r>
              <a:rPr lang="en-GB" sz="750" spc="-25" dirty="0" smtClean="0">
                <a:latin typeface="Calibri"/>
                <a:cs typeface="Calibri"/>
              </a:rPr>
              <a:t>.</a:t>
            </a:r>
            <a:endParaRPr sz="750" dirty="0">
              <a:latin typeface="Calibri"/>
              <a:cs typeface="Calibri"/>
            </a:endParaRPr>
          </a:p>
          <a:p>
            <a:pPr marL="156210" indent="-65405">
              <a:lnSpc>
                <a:spcPct val="100000"/>
              </a:lnSpc>
              <a:buFont typeface="Arial"/>
              <a:buChar char="•"/>
              <a:tabLst>
                <a:tab pos="156210" algn="l"/>
              </a:tabLst>
            </a:pPr>
            <a:r>
              <a:rPr sz="750" dirty="0">
                <a:latin typeface="Calibri"/>
                <a:cs typeface="Calibri"/>
              </a:rPr>
              <a:t>Design</a:t>
            </a:r>
            <a:r>
              <a:rPr sz="750" spc="-5" dirty="0">
                <a:latin typeface="Calibri"/>
                <a:cs typeface="Calibri"/>
              </a:rPr>
              <a:t> </a:t>
            </a:r>
            <a:r>
              <a:rPr sz="750" dirty="0" smtClean="0">
                <a:latin typeface="Calibri"/>
                <a:cs typeface="Calibri"/>
              </a:rPr>
              <a:t>Tooling</a:t>
            </a:r>
            <a:r>
              <a:rPr lang="en-GB" sz="750" spc="385" dirty="0">
                <a:latin typeface="Calibri"/>
                <a:cs typeface="Calibri"/>
              </a:rPr>
              <a:t> </a:t>
            </a:r>
            <a:r>
              <a:rPr sz="750" spc="-25" dirty="0" smtClean="0">
                <a:latin typeface="Calibri"/>
                <a:cs typeface="Calibri"/>
              </a:rPr>
              <a:t>CAD</a:t>
            </a:r>
            <a:endParaRPr sz="750" dirty="0">
              <a:latin typeface="Calibri"/>
              <a:cs typeface="Calibri"/>
            </a:endParaRPr>
          </a:p>
          <a:p>
            <a:pPr marL="156210" indent="-65405">
              <a:lnSpc>
                <a:spcPct val="100000"/>
              </a:lnSpc>
              <a:buFont typeface="Arial"/>
              <a:buChar char="•"/>
              <a:tabLst>
                <a:tab pos="156210" algn="l"/>
              </a:tabLst>
            </a:pPr>
            <a:r>
              <a:rPr sz="750" spc="-25" dirty="0">
                <a:latin typeface="Calibri"/>
                <a:cs typeface="Calibri"/>
              </a:rPr>
              <a:t>CAM</a:t>
            </a:r>
            <a:endParaRPr sz="750" dirty="0">
              <a:latin typeface="Calibri"/>
              <a:cs typeface="Calibri"/>
            </a:endParaRPr>
          </a:p>
          <a:p>
            <a:pPr marL="156210" indent="-65405">
              <a:lnSpc>
                <a:spcPct val="100000"/>
              </a:lnSpc>
              <a:buFont typeface="Arial"/>
              <a:buChar char="•"/>
              <a:tabLst>
                <a:tab pos="156210" algn="l"/>
              </a:tabLst>
            </a:pPr>
            <a:r>
              <a:rPr sz="750" dirty="0">
                <a:latin typeface="Calibri"/>
                <a:cs typeface="Calibri"/>
              </a:rPr>
              <a:t>Issue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front</a:t>
            </a:r>
            <a:r>
              <a:rPr sz="750" spc="-1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sheet</a:t>
            </a:r>
            <a:r>
              <a:rPr sz="750" spc="10" dirty="0">
                <a:latin typeface="Calibri"/>
                <a:cs typeface="Calibri"/>
              </a:rPr>
              <a:t> </a:t>
            </a:r>
            <a:r>
              <a:rPr sz="750" dirty="0" smtClean="0">
                <a:latin typeface="Calibri"/>
                <a:cs typeface="Calibri"/>
              </a:rPr>
              <a:t>and</a:t>
            </a:r>
            <a:r>
              <a:rPr lang="en-GB" sz="750" spc="170" dirty="0">
                <a:latin typeface="Calibri"/>
                <a:cs typeface="Calibri"/>
              </a:rPr>
              <a:t> </a:t>
            </a:r>
            <a:r>
              <a:rPr sz="750" dirty="0" smtClean="0">
                <a:latin typeface="Calibri"/>
                <a:cs typeface="Calibri"/>
              </a:rPr>
              <a:t>tooling</a:t>
            </a:r>
            <a:r>
              <a:rPr sz="750" spc="-5" dirty="0" smtClean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release</a:t>
            </a:r>
            <a:r>
              <a:rPr sz="750" spc="-5" dirty="0">
                <a:latin typeface="Calibri"/>
                <a:cs typeface="Calibri"/>
              </a:rPr>
              <a:t> </a:t>
            </a:r>
            <a:r>
              <a:rPr sz="750" spc="-20" dirty="0">
                <a:latin typeface="Calibri"/>
                <a:cs typeface="Calibri"/>
              </a:rPr>
              <a:t>note</a:t>
            </a:r>
            <a:endParaRPr sz="750" dirty="0">
              <a:latin typeface="Calibri"/>
              <a:cs typeface="Calibri"/>
            </a:endParaRPr>
          </a:p>
          <a:p>
            <a:pPr marL="156210" indent="-65405">
              <a:lnSpc>
                <a:spcPct val="100000"/>
              </a:lnSpc>
              <a:buFont typeface="Arial"/>
              <a:buChar char="•"/>
              <a:tabLst>
                <a:tab pos="156210" algn="l"/>
              </a:tabLst>
            </a:pPr>
            <a:r>
              <a:rPr sz="750" dirty="0">
                <a:latin typeface="Calibri"/>
                <a:cs typeface="Calibri"/>
              </a:rPr>
              <a:t>Machining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and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fitting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/</a:t>
            </a:r>
            <a:r>
              <a:rPr sz="750" spc="-1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polishing</a:t>
            </a:r>
            <a:r>
              <a:rPr sz="750" spc="2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of</a:t>
            </a:r>
            <a:r>
              <a:rPr sz="750" spc="-25" dirty="0">
                <a:latin typeface="Calibri"/>
                <a:cs typeface="Calibri"/>
              </a:rPr>
              <a:t> </a:t>
            </a:r>
            <a:r>
              <a:rPr sz="750" spc="-10" dirty="0" err="1" smtClean="0">
                <a:latin typeface="Calibri"/>
                <a:cs typeface="Calibri"/>
              </a:rPr>
              <a:t>moulds</a:t>
            </a:r>
            <a:endParaRPr lang="en-GB" sz="750" spc="-10" dirty="0" smtClean="0">
              <a:latin typeface="Calibri"/>
              <a:cs typeface="Calibri"/>
            </a:endParaRPr>
          </a:p>
          <a:p>
            <a:pPr marL="156210" indent="-65405">
              <a:lnSpc>
                <a:spcPct val="100000"/>
              </a:lnSpc>
              <a:buFont typeface="Arial"/>
              <a:buChar char="•"/>
              <a:tabLst>
                <a:tab pos="156210" algn="l"/>
              </a:tabLst>
            </a:pPr>
            <a:r>
              <a:rPr lang="en-GB" sz="750" spc="-10" dirty="0" smtClean="0">
                <a:latin typeface="Calibri"/>
                <a:cs typeface="Calibri"/>
              </a:rPr>
              <a:t>Close DJ on Oracle</a:t>
            </a:r>
          </a:p>
          <a:p>
            <a:pPr marL="156210" indent="-65405">
              <a:lnSpc>
                <a:spcPct val="100000"/>
              </a:lnSpc>
              <a:buFont typeface="Arial"/>
              <a:buChar char="•"/>
              <a:tabLst>
                <a:tab pos="156210" algn="l"/>
              </a:tabLst>
            </a:pPr>
            <a:r>
              <a:rPr lang="en-GB" sz="750" spc="-10" dirty="0" smtClean="0">
                <a:latin typeface="Calibri"/>
                <a:cs typeface="Calibri"/>
              </a:rPr>
              <a:t>Issue Material</a:t>
            </a:r>
          </a:p>
          <a:p>
            <a:pPr marL="156210" indent="-65405">
              <a:lnSpc>
                <a:spcPct val="100000"/>
              </a:lnSpc>
              <a:buFont typeface="Arial"/>
              <a:buChar char="•"/>
              <a:tabLst>
                <a:tab pos="156210" algn="l"/>
              </a:tabLst>
            </a:pPr>
            <a:r>
              <a:rPr lang="en-GB" sz="750" spc="-10" dirty="0" smtClean="0">
                <a:latin typeface="Calibri"/>
                <a:cs typeface="Calibri"/>
              </a:rPr>
              <a:t>Update Apex</a:t>
            </a:r>
          </a:p>
          <a:p>
            <a:pPr marL="156210" indent="-65405">
              <a:lnSpc>
                <a:spcPct val="100000"/>
              </a:lnSpc>
              <a:buFont typeface="Arial"/>
              <a:buChar char="•"/>
              <a:tabLst>
                <a:tab pos="156210" algn="l"/>
              </a:tabLst>
            </a:pPr>
            <a:r>
              <a:rPr lang="en-GB" sz="750" spc="-10" dirty="0" smtClean="0">
                <a:latin typeface="Calibri"/>
                <a:cs typeface="Calibri"/>
              </a:rPr>
              <a:t>Deliver tooling</a:t>
            </a:r>
            <a:endParaRPr sz="750" dirty="0">
              <a:latin typeface="Calibri"/>
              <a:cs typeface="Calibri"/>
            </a:endParaRPr>
          </a:p>
          <a:p>
            <a:pPr marL="156210" indent="-65405">
              <a:lnSpc>
                <a:spcPct val="100000"/>
              </a:lnSpc>
              <a:buFont typeface="Arial"/>
              <a:buChar char="•"/>
              <a:tabLst>
                <a:tab pos="156210" algn="l"/>
              </a:tabLst>
            </a:pPr>
            <a:r>
              <a:rPr sz="750" dirty="0">
                <a:latin typeface="Calibri"/>
                <a:cs typeface="Calibri"/>
              </a:rPr>
              <a:t>CMM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check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(specific</a:t>
            </a:r>
            <a:r>
              <a:rPr sz="750" spc="-10" dirty="0">
                <a:latin typeface="Calibri"/>
                <a:cs typeface="Calibri"/>
              </a:rPr>
              <a:t> moulds)</a:t>
            </a:r>
            <a:endParaRPr sz="750" dirty="0">
              <a:latin typeface="Calibri"/>
              <a:cs typeface="Calibri"/>
            </a:endParaRPr>
          </a:p>
          <a:p>
            <a:pPr marL="156210" indent="-65405">
              <a:lnSpc>
                <a:spcPct val="100000"/>
              </a:lnSpc>
              <a:buFont typeface="Arial"/>
              <a:buChar char="•"/>
              <a:tabLst>
                <a:tab pos="156210" algn="l"/>
              </a:tabLst>
            </a:pPr>
            <a:r>
              <a:rPr sz="750" dirty="0">
                <a:latin typeface="Calibri"/>
                <a:cs typeface="Calibri"/>
              </a:rPr>
              <a:t>Storage</a:t>
            </a:r>
            <a:r>
              <a:rPr sz="750" spc="-1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of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materials</a:t>
            </a:r>
            <a:endParaRPr sz="750" dirty="0">
              <a:latin typeface="Calibri"/>
              <a:cs typeface="Calibri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5792723" y="862583"/>
            <a:ext cx="2345690" cy="1490980"/>
            <a:chOff x="5792723" y="862583"/>
            <a:chExt cx="2345690" cy="1490980"/>
          </a:xfrm>
        </p:grpSpPr>
        <p:pic>
          <p:nvPicPr>
            <p:cNvPr id="56" name="object 56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5792723" y="862583"/>
              <a:ext cx="2345435" cy="1490471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5820155" y="880871"/>
              <a:ext cx="1507235" cy="1190243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5857887" y="928674"/>
              <a:ext cx="2071700" cy="1214450"/>
            </a:xfrm>
            <a:prstGeom prst="rect">
              <a:avLst/>
            </a:prstGeom>
          </p:spPr>
        </p:pic>
      </p:grpSp>
      <p:sp>
        <p:nvSpPr>
          <p:cNvPr id="59" name="object 59"/>
          <p:cNvSpPr txBox="1"/>
          <p:nvPr/>
        </p:nvSpPr>
        <p:spPr>
          <a:xfrm>
            <a:off x="5857887" y="928674"/>
            <a:ext cx="2072005" cy="1146468"/>
          </a:xfrm>
          <a:prstGeom prst="rect">
            <a:avLst/>
          </a:prstGeom>
          <a:ln w="9525">
            <a:solidFill>
              <a:srgbClr val="617C7D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180340" indent="-8953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180340" algn="l"/>
              </a:tabLst>
            </a:pPr>
            <a:r>
              <a:rPr sz="900" spc="-10" dirty="0">
                <a:latin typeface="Calibri"/>
                <a:cs typeface="Calibri"/>
              </a:rPr>
              <a:t>Training</a:t>
            </a:r>
            <a:endParaRPr sz="900" dirty="0">
              <a:latin typeface="Calibri"/>
              <a:cs typeface="Calibri"/>
            </a:endParaRPr>
          </a:p>
          <a:p>
            <a:pPr marL="156210" indent="-65405">
              <a:lnSpc>
                <a:spcPct val="100000"/>
              </a:lnSpc>
              <a:buFont typeface="Arial"/>
              <a:buChar char="•"/>
              <a:tabLst>
                <a:tab pos="156210" algn="l"/>
              </a:tabLst>
            </a:pPr>
            <a:r>
              <a:rPr sz="900" dirty="0">
                <a:latin typeface="Calibri"/>
                <a:cs typeface="Calibri"/>
              </a:rPr>
              <a:t>Development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reviews</a:t>
            </a:r>
            <a:endParaRPr sz="900" dirty="0">
              <a:latin typeface="Calibri"/>
              <a:cs typeface="Calibri"/>
            </a:endParaRPr>
          </a:p>
          <a:p>
            <a:pPr marL="156210" indent="-65405">
              <a:lnSpc>
                <a:spcPct val="100000"/>
              </a:lnSpc>
              <a:buFont typeface="Arial"/>
              <a:buChar char="•"/>
              <a:tabLst>
                <a:tab pos="156210" algn="l"/>
              </a:tabLst>
            </a:pPr>
            <a:r>
              <a:rPr sz="900" spc="-10" dirty="0">
                <a:latin typeface="Calibri"/>
                <a:cs typeface="Calibri"/>
              </a:rPr>
              <a:t>Mentoring</a:t>
            </a:r>
            <a:endParaRPr sz="900" dirty="0">
              <a:latin typeface="Calibri"/>
              <a:cs typeface="Calibri"/>
            </a:endParaRPr>
          </a:p>
          <a:p>
            <a:pPr marL="156210" indent="-65405">
              <a:lnSpc>
                <a:spcPct val="100000"/>
              </a:lnSpc>
              <a:buFont typeface="Arial"/>
              <a:buChar char="•"/>
              <a:tabLst>
                <a:tab pos="156210" algn="l"/>
              </a:tabLst>
            </a:pPr>
            <a:r>
              <a:rPr sz="900" dirty="0">
                <a:latin typeface="Calibri"/>
                <a:cs typeface="Calibri"/>
              </a:rPr>
              <a:t>Skills Matrix</a:t>
            </a:r>
            <a:r>
              <a:rPr sz="900" spc="175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F075B</a:t>
            </a:r>
            <a:endParaRPr sz="900" dirty="0">
              <a:latin typeface="Calibri"/>
              <a:cs typeface="Calibri"/>
            </a:endParaRPr>
          </a:p>
          <a:p>
            <a:pPr marL="156210" indent="-65405">
              <a:lnSpc>
                <a:spcPct val="100000"/>
              </a:lnSpc>
              <a:buFont typeface="Arial"/>
              <a:buChar char="•"/>
              <a:tabLst>
                <a:tab pos="156210" algn="l"/>
              </a:tabLst>
            </a:pPr>
            <a:r>
              <a:rPr sz="900" dirty="0">
                <a:latin typeface="Calibri"/>
                <a:cs typeface="Calibri"/>
              </a:rPr>
              <a:t>Job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10" dirty="0" smtClean="0">
                <a:latin typeface="Calibri"/>
                <a:cs typeface="Calibri"/>
              </a:rPr>
              <a:t>Descriptions</a:t>
            </a:r>
            <a:endParaRPr lang="en-GB" sz="900" spc="-10" dirty="0" smtClean="0">
              <a:latin typeface="Calibri"/>
              <a:cs typeface="Calibri"/>
            </a:endParaRPr>
          </a:p>
          <a:p>
            <a:pPr marL="156210" indent="-65405">
              <a:lnSpc>
                <a:spcPct val="100000"/>
              </a:lnSpc>
              <a:buFont typeface="Arial"/>
              <a:buChar char="•"/>
              <a:tabLst>
                <a:tab pos="156210" algn="l"/>
              </a:tabLst>
            </a:pPr>
            <a:r>
              <a:rPr lang="en-GB" sz="900" spc="-10" dirty="0" smtClean="0">
                <a:latin typeface="Calibri"/>
                <a:cs typeface="Calibri"/>
              </a:rPr>
              <a:t>Risk Assessments</a:t>
            </a:r>
          </a:p>
          <a:p>
            <a:pPr marL="156210" indent="-65405">
              <a:lnSpc>
                <a:spcPct val="100000"/>
              </a:lnSpc>
              <a:buFont typeface="Arial"/>
              <a:buChar char="•"/>
              <a:tabLst>
                <a:tab pos="156210" algn="l"/>
              </a:tabLst>
            </a:pPr>
            <a:endParaRPr lang="en-GB" sz="900" spc="-10" dirty="0" smtClean="0">
              <a:latin typeface="Calibri"/>
              <a:cs typeface="Calibri"/>
            </a:endParaRPr>
          </a:p>
          <a:p>
            <a:pPr marL="90805">
              <a:lnSpc>
                <a:spcPct val="100000"/>
              </a:lnSpc>
              <a:tabLst>
                <a:tab pos="156210" algn="l"/>
              </a:tabLst>
            </a:pPr>
            <a:endParaRPr sz="900" dirty="0">
              <a:latin typeface="Calibri"/>
              <a:cs typeface="Calibri"/>
            </a:endParaRPr>
          </a:p>
        </p:txBody>
      </p:sp>
      <p:grpSp>
        <p:nvGrpSpPr>
          <p:cNvPr id="60" name="object 60"/>
          <p:cNvGrpSpPr/>
          <p:nvPr/>
        </p:nvGrpSpPr>
        <p:grpSpPr>
          <a:xfrm>
            <a:off x="291084" y="2363723"/>
            <a:ext cx="2105025" cy="2275840"/>
            <a:chOff x="291084" y="2363723"/>
            <a:chExt cx="2105025" cy="2275840"/>
          </a:xfrm>
        </p:grpSpPr>
        <p:pic>
          <p:nvPicPr>
            <p:cNvPr id="61" name="object 61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291084" y="2363723"/>
              <a:ext cx="2104643" cy="2275331"/>
            </a:xfrm>
            <a:prstGeom prst="rect">
              <a:avLst/>
            </a:prstGeom>
          </p:spPr>
        </p:pic>
        <p:pic>
          <p:nvPicPr>
            <p:cNvPr id="62" name="object 62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318515" y="2380487"/>
              <a:ext cx="1952243" cy="1738883"/>
            </a:xfrm>
            <a:prstGeom prst="rect">
              <a:avLst/>
            </a:prstGeom>
          </p:spPr>
        </p:pic>
        <p:pic>
          <p:nvPicPr>
            <p:cNvPr id="63" name="object 63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357162" y="2428862"/>
              <a:ext cx="1828800" cy="2000262"/>
            </a:xfrm>
            <a:prstGeom prst="rect">
              <a:avLst/>
            </a:prstGeom>
          </p:spPr>
        </p:pic>
        <p:sp>
          <p:nvSpPr>
            <p:cNvPr id="64" name="object 64"/>
            <p:cNvSpPr/>
            <p:nvPr/>
          </p:nvSpPr>
          <p:spPr>
            <a:xfrm>
              <a:off x="357162" y="2428862"/>
              <a:ext cx="1828800" cy="2000885"/>
            </a:xfrm>
            <a:custGeom>
              <a:avLst/>
              <a:gdLst/>
              <a:ahLst/>
              <a:cxnLst/>
              <a:rect l="l" t="t" r="r" b="b"/>
              <a:pathLst>
                <a:path w="1828800" h="2000885">
                  <a:moveTo>
                    <a:pt x="0" y="0"/>
                  </a:moveTo>
                  <a:lnTo>
                    <a:pt x="1828800" y="0"/>
                  </a:lnTo>
                  <a:lnTo>
                    <a:pt x="1828800" y="2000262"/>
                  </a:lnTo>
                  <a:lnTo>
                    <a:pt x="0" y="2000262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617C7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5" name="object 65"/>
          <p:cNvSpPr txBox="1"/>
          <p:nvPr/>
        </p:nvSpPr>
        <p:spPr>
          <a:xfrm>
            <a:off x="435860" y="2454267"/>
            <a:ext cx="1550035" cy="153631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8105" indent="-6540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78105" algn="l"/>
              </a:tabLst>
            </a:pPr>
            <a:r>
              <a:rPr sz="900" dirty="0">
                <a:latin typeface="Calibri"/>
                <a:cs typeface="Calibri"/>
              </a:rPr>
              <a:t>Requests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for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new</a:t>
            </a:r>
            <a:r>
              <a:rPr sz="900" spc="-5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tooling</a:t>
            </a:r>
            <a:endParaRPr sz="900" dirty="0">
              <a:latin typeface="Calibri"/>
              <a:cs typeface="Calibri"/>
            </a:endParaRPr>
          </a:p>
          <a:p>
            <a:pPr marL="12700" marR="5080" indent="-635">
              <a:lnSpc>
                <a:spcPct val="100000"/>
              </a:lnSpc>
              <a:buFont typeface="Arial"/>
              <a:buChar char="•"/>
              <a:tabLst>
                <a:tab pos="12700" algn="l"/>
                <a:tab pos="77470" algn="l"/>
              </a:tabLst>
            </a:pPr>
            <a:r>
              <a:rPr sz="900" dirty="0">
                <a:latin typeface="Calibri"/>
                <a:cs typeface="Calibri"/>
              </a:rPr>
              <a:t>	Requests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for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repair</a:t>
            </a:r>
            <a:r>
              <a:rPr sz="900" spc="-5" dirty="0">
                <a:latin typeface="Calibri"/>
                <a:cs typeface="Calibri"/>
              </a:rPr>
              <a:t> </a:t>
            </a:r>
            <a:r>
              <a:rPr sz="900" spc="-50" dirty="0">
                <a:latin typeface="Calibri"/>
                <a:cs typeface="Calibri"/>
              </a:rPr>
              <a:t>/</a:t>
            </a:r>
            <a:r>
              <a:rPr sz="900" dirty="0">
                <a:latin typeface="Calibri"/>
                <a:cs typeface="Calibri"/>
              </a:rPr>
              <a:t> refurbishment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of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existing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tooling</a:t>
            </a:r>
            <a:endParaRPr sz="900" dirty="0">
              <a:latin typeface="Calibri"/>
              <a:cs typeface="Calibri"/>
            </a:endParaRPr>
          </a:p>
          <a:p>
            <a:pPr marL="12700" marR="196215" indent="-635">
              <a:lnSpc>
                <a:spcPct val="100000"/>
              </a:lnSpc>
              <a:buFont typeface="Arial"/>
              <a:buChar char="•"/>
              <a:tabLst>
                <a:tab pos="12700" algn="l"/>
                <a:tab pos="77470" algn="l"/>
              </a:tabLst>
            </a:pPr>
            <a:r>
              <a:rPr sz="900" dirty="0">
                <a:latin typeface="Calibri"/>
                <a:cs typeface="Calibri"/>
              </a:rPr>
              <a:t>	Requests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for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assessment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of</a:t>
            </a:r>
            <a:r>
              <a:rPr sz="900" dirty="0">
                <a:latin typeface="Calibri"/>
                <a:cs typeface="Calibri"/>
              </a:rPr>
              <a:t> tooling</a:t>
            </a:r>
            <a:r>
              <a:rPr sz="900" spc="-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and</a:t>
            </a:r>
            <a:r>
              <a:rPr sz="900" spc="-10" dirty="0">
                <a:latin typeface="Calibri"/>
                <a:cs typeface="Calibri"/>
              </a:rPr>
              <a:t> processes</a:t>
            </a:r>
            <a:endParaRPr sz="900" dirty="0">
              <a:latin typeface="Calibri"/>
              <a:cs typeface="Calibri"/>
            </a:endParaRPr>
          </a:p>
          <a:p>
            <a:pPr marL="78105" indent="-65405">
              <a:lnSpc>
                <a:spcPct val="100000"/>
              </a:lnSpc>
              <a:buFont typeface="Arial"/>
              <a:buChar char="•"/>
              <a:tabLst>
                <a:tab pos="78105" algn="l"/>
              </a:tabLst>
            </a:pPr>
            <a:r>
              <a:rPr sz="900" dirty="0">
                <a:latin typeface="Calibri"/>
                <a:cs typeface="Calibri"/>
              </a:rPr>
              <a:t>Progress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chase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suppliers</a:t>
            </a:r>
            <a:endParaRPr sz="900" dirty="0">
              <a:latin typeface="Calibri"/>
              <a:cs typeface="Calibri"/>
            </a:endParaRPr>
          </a:p>
          <a:p>
            <a:pPr marL="78105" indent="-65405">
              <a:lnSpc>
                <a:spcPct val="100000"/>
              </a:lnSpc>
              <a:buFont typeface="Arial"/>
              <a:buChar char="•"/>
              <a:tabLst>
                <a:tab pos="78105" algn="l"/>
              </a:tabLst>
            </a:pPr>
            <a:r>
              <a:rPr lang="en-GB" sz="900" dirty="0">
                <a:latin typeface="Calibri"/>
                <a:cs typeface="Calibri"/>
              </a:rPr>
              <a:t>S</a:t>
            </a:r>
            <a:r>
              <a:rPr sz="900" dirty="0" err="1" smtClean="0">
                <a:latin typeface="Calibri"/>
                <a:cs typeface="Calibri"/>
              </a:rPr>
              <a:t>teel</a:t>
            </a:r>
            <a:r>
              <a:rPr sz="900" spc="-5" dirty="0" smtClean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and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non</a:t>
            </a:r>
            <a:r>
              <a:rPr sz="900" spc="-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ferrous</a:t>
            </a:r>
            <a:r>
              <a:rPr sz="900" spc="-10" dirty="0">
                <a:latin typeface="Calibri"/>
                <a:cs typeface="Calibri"/>
              </a:rPr>
              <a:t> delivery</a:t>
            </a:r>
            <a:endParaRPr sz="900" dirty="0">
              <a:latin typeface="Calibri"/>
              <a:cs typeface="Calibri"/>
            </a:endParaRPr>
          </a:p>
          <a:p>
            <a:pPr marL="78105" indent="-65405">
              <a:lnSpc>
                <a:spcPct val="100000"/>
              </a:lnSpc>
              <a:buFont typeface="Arial"/>
              <a:buChar char="•"/>
              <a:tabLst>
                <a:tab pos="78105" algn="l"/>
              </a:tabLst>
            </a:pPr>
            <a:r>
              <a:rPr lang="en-GB" sz="900" dirty="0">
                <a:latin typeface="Calibri"/>
                <a:cs typeface="Calibri"/>
              </a:rPr>
              <a:t>C</a:t>
            </a:r>
            <a:r>
              <a:rPr sz="900" dirty="0" err="1" smtClean="0">
                <a:latin typeface="Calibri"/>
                <a:cs typeface="Calibri"/>
              </a:rPr>
              <a:t>utting</a:t>
            </a:r>
            <a:r>
              <a:rPr sz="900" spc="-10" dirty="0" smtClean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tools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10" dirty="0" smtClean="0">
                <a:latin typeface="Calibri"/>
                <a:cs typeface="Calibri"/>
              </a:rPr>
              <a:t>delivery</a:t>
            </a:r>
            <a:endParaRPr lang="en-GB" sz="900" spc="-10" dirty="0" smtClean="0">
              <a:latin typeface="Calibri"/>
              <a:cs typeface="Calibri"/>
            </a:endParaRPr>
          </a:p>
          <a:p>
            <a:pPr marL="78105" indent="-65405">
              <a:lnSpc>
                <a:spcPct val="100000"/>
              </a:lnSpc>
              <a:buFont typeface="Arial"/>
              <a:buChar char="•"/>
              <a:tabLst>
                <a:tab pos="78105" algn="l"/>
              </a:tabLst>
            </a:pPr>
            <a:r>
              <a:rPr lang="en-GB" sz="900" spc="-10" dirty="0" smtClean="0">
                <a:latin typeface="Calibri"/>
                <a:cs typeface="Calibri"/>
              </a:rPr>
              <a:t>Risk Register</a:t>
            </a:r>
          </a:p>
          <a:p>
            <a:pPr marL="78105" indent="-65405">
              <a:lnSpc>
                <a:spcPct val="100000"/>
              </a:lnSpc>
              <a:buFont typeface="Arial"/>
              <a:buChar char="•"/>
              <a:tabLst>
                <a:tab pos="78105" algn="l"/>
              </a:tabLst>
            </a:pPr>
            <a:r>
              <a:rPr lang="en-GB" sz="900" spc="-10" dirty="0" smtClean="0">
                <a:latin typeface="Calibri"/>
                <a:cs typeface="Calibri"/>
              </a:rPr>
              <a:t>Near Miss Tracker</a:t>
            </a:r>
          </a:p>
          <a:p>
            <a:pPr marL="78105" indent="-65405">
              <a:lnSpc>
                <a:spcPct val="100000"/>
              </a:lnSpc>
              <a:buFont typeface="Arial"/>
              <a:buChar char="•"/>
              <a:tabLst>
                <a:tab pos="78105" algn="l"/>
              </a:tabLst>
            </a:pPr>
            <a:r>
              <a:rPr lang="en-GB" sz="900" spc="-10" dirty="0" smtClean="0">
                <a:latin typeface="Calibri"/>
                <a:cs typeface="Calibri"/>
              </a:rPr>
              <a:t>Knife Register</a:t>
            </a:r>
            <a:endParaRPr sz="900" dirty="0">
              <a:latin typeface="Calibri"/>
              <a:cs typeface="Calibri"/>
            </a:endParaRPr>
          </a:p>
        </p:txBody>
      </p:sp>
      <p:grpSp>
        <p:nvGrpSpPr>
          <p:cNvPr id="66" name="object 66"/>
          <p:cNvGrpSpPr/>
          <p:nvPr/>
        </p:nvGrpSpPr>
        <p:grpSpPr>
          <a:xfrm>
            <a:off x="1220724" y="4995684"/>
            <a:ext cx="2174875" cy="1274445"/>
            <a:chOff x="1220724" y="4995684"/>
            <a:chExt cx="2174875" cy="1274445"/>
          </a:xfrm>
        </p:grpSpPr>
        <p:pic>
          <p:nvPicPr>
            <p:cNvPr id="67" name="object 67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1220724" y="4995684"/>
              <a:ext cx="2174747" cy="1274051"/>
            </a:xfrm>
            <a:prstGeom prst="rect">
              <a:avLst/>
            </a:prstGeom>
          </p:spPr>
        </p:pic>
        <p:pic>
          <p:nvPicPr>
            <p:cNvPr id="68" name="object 68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1252728" y="5012435"/>
              <a:ext cx="1828799" cy="1190243"/>
            </a:xfrm>
            <a:prstGeom prst="rect">
              <a:avLst/>
            </a:prstGeom>
          </p:spPr>
        </p:pic>
        <p:pic>
          <p:nvPicPr>
            <p:cNvPr id="69" name="object 69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1285849" y="5060937"/>
              <a:ext cx="1900262" cy="1000137"/>
            </a:xfrm>
            <a:prstGeom prst="rect">
              <a:avLst/>
            </a:prstGeom>
          </p:spPr>
        </p:pic>
      </p:grpSp>
      <p:sp>
        <p:nvSpPr>
          <p:cNvPr id="70" name="object 70"/>
          <p:cNvSpPr txBox="1"/>
          <p:nvPr/>
        </p:nvSpPr>
        <p:spPr>
          <a:xfrm>
            <a:off x="1285849" y="5060937"/>
            <a:ext cx="1900555" cy="1000760"/>
          </a:xfrm>
          <a:prstGeom prst="rect">
            <a:avLst/>
          </a:prstGeom>
          <a:ln w="9525">
            <a:solidFill>
              <a:srgbClr val="617C7D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156845" indent="-6540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156845" algn="l"/>
              </a:tabLst>
            </a:pPr>
            <a:r>
              <a:rPr sz="900" dirty="0">
                <a:latin typeface="Calibri"/>
                <a:cs typeface="Calibri"/>
              </a:rPr>
              <a:t>Tooling</a:t>
            </a:r>
            <a:r>
              <a:rPr sz="900" spc="195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CTP</a:t>
            </a:r>
            <a:endParaRPr sz="900" dirty="0">
              <a:latin typeface="Calibri"/>
              <a:cs typeface="Calibri"/>
            </a:endParaRPr>
          </a:p>
          <a:p>
            <a:pPr marL="156210" indent="-65405">
              <a:lnSpc>
                <a:spcPct val="100000"/>
              </a:lnSpc>
              <a:buFont typeface="Arial"/>
              <a:buChar char="•"/>
              <a:tabLst>
                <a:tab pos="156210" algn="l"/>
              </a:tabLst>
            </a:pPr>
            <a:r>
              <a:rPr sz="900" dirty="0">
                <a:latin typeface="Calibri"/>
                <a:cs typeface="Calibri"/>
              </a:rPr>
              <a:t>MBU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Priority </a:t>
            </a:r>
            <a:r>
              <a:rPr sz="900" spc="-10" dirty="0">
                <a:latin typeface="Calibri"/>
                <a:cs typeface="Calibri"/>
              </a:rPr>
              <a:t>Targets</a:t>
            </a:r>
            <a:endParaRPr sz="900" dirty="0">
              <a:latin typeface="Calibri"/>
              <a:cs typeface="Calibri"/>
            </a:endParaRPr>
          </a:p>
          <a:p>
            <a:pPr marL="130175" indent="-52705">
              <a:lnSpc>
                <a:spcPct val="100000"/>
              </a:lnSpc>
              <a:buFont typeface="Arial"/>
              <a:buChar char="•"/>
              <a:tabLst>
                <a:tab pos="130175" algn="l"/>
              </a:tabLst>
            </a:pPr>
            <a:r>
              <a:rPr sz="900" dirty="0">
                <a:latin typeface="Calibri"/>
                <a:cs typeface="Calibri"/>
              </a:rPr>
              <a:t>Tooling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over</a:t>
            </a:r>
            <a:r>
              <a:rPr sz="900" spc="-5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dues/month</a:t>
            </a:r>
            <a:endParaRPr sz="900" dirty="0">
              <a:latin typeface="Calibri"/>
              <a:cs typeface="Calibri"/>
            </a:endParaRPr>
          </a:p>
          <a:p>
            <a:pPr marL="130175" indent="-52705">
              <a:lnSpc>
                <a:spcPct val="100000"/>
              </a:lnSpc>
              <a:buFont typeface="Arial"/>
              <a:buChar char="•"/>
              <a:tabLst>
                <a:tab pos="130175" algn="l"/>
              </a:tabLst>
            </a:pPr>
            <a:r>
              <a:rPr sz="900" dirty="0">
                <a:latin typeface="Calibri"/>
                <a:cs typeface="Calibri"/>
              </a:rPr>
              <a:t>Tooling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monthly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refurb</a:t>
            </a:r>
            <a:r>
              <a:rPr sz="900" spc="-5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totals</a:t>
            </a:r>
            <a:endParaRPr sz="900" dirty="0">
              <a:latin typeface="Calibri"/>
              <a:cs typeface="Calibri"/>
            </a:endParaRPr>
          </a:p>
          <a:p>
            <a:pPr marL="130175" indent="-52705">
              <a:lnSpc>
                <a:spcPct val="100000"/>
              </a:lnSpc>
              <a:buFont typeface="Arial"/>
              <a:buChar char="•"/>
              <a:tabLst>
                <a:tab pos="130175" algn="l"/>
              </a:tabLst>
            </a:pPr>
            <a:r>
              <a:rPr sz="900" dirty="0">
                <a:latin typeface="Calibri"/>
                <a:cs typeface="Calibri"/>
              </a:rPr>
              <a:t>Tooling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refurbishments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YTD</a:t>
            </a:r>
            <a:endParaRPr sz="900" dirty="0">
              <a:latin typeface="Calibri"/>
              <a:cs typeface="Calibri"/>
            </a:endParaRPr>
          </a:p>
          <a:p>
            <a:pPr marL="130175" indent="-52705">
              <a:lnSpc>
                <a:spcPct val="100000"/>
              </a:lnSpc>
              <a:buFont typeface="Arial"/>
              <a:buChar char="•"/>
              <a:tabLst>
                <a:tab pos="130175" algn="l"/>
              </a:tabLst>
            </a:pPr>
            <a:r>
              <a:rPr sz="900" dirty="0">
                <a:latin typeface="Calibri"/>
                <a:cs typeface="Calibri"/>
              </a:rPr>
              <a:t>Tooling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Schedule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Adherence</a:t>
            </a:r>
            <a:endParaRPr sz="900" dirty="0">
              <a:latin typeface="Calibri"/>
              <a:cs typeface="Calibri"/>
            </a:endParaRPr>
          </a:p>
        </p:txBody>
      </p:sp>
      <p:grpSp>
        <p:nvGrpSpPr>
          <p:cNvPr id="71" name="object 71"/>
          <p:cNvGrpSpPr/>
          <p:nvPr/>
        </p:nvGrpSpPr>
        <p:grpSpPr>
          <a:xfrm>
            <a:off x="6864095" y="2577083"/>
            <a:ext cx="2132330" cy="1990725"/>
            <a:chOff x="6864095" y="2577083"/>
            <a:chExt cx="2132330" cy="1990725"/>
          </a:xfrm>
        </p:grpSpPr>
        <p:pic>
          <p:nvPicPr>
            <p:cNvPr id="72" name="object 72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6864095" y="2577083"/>
              <a:ext cx="2132075" cy="1990343"/>
            </a:xfrm>
            <a:prstGeom prst="rect">
              <a:avLst/>
            </a:prstGeom>
          </p:spPr>
        </p:pic>
        <p:pic>
          <p:nvPicPr>
            <p:cNvPr id="73" name="object 73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6891527" y="2595371"/>
              <a:ext cx="2049779" cy="1738883"/>
            </a:xfrm>
            <a:prstGeom prst="rect">
              <a:avLst/>
            </a:prstGeom>
          </p:spPr>
        </p:pic>
        <p:pic>
          <p:nvPicPr>
            <p:cNvPr id="74" name="object 74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6929437" y="2643187"/>
              <a:ext cx="1857400" cy="1714512"/>
            </a:xfrm>
            <a:prstGeom prst="rect">
              <a:avLst/>
            </a:prstGeom>
          </p:spPr>
        </p:pic>
      </p:grpSp>
      <p:sp>
        <p:nvSpPr>
          <p:cNvPr id="75" name="object 75"/>
          <p:cNvSpPr txBox="1"/>
          <p:nvPr/>
        </p:nvSpPr>
        <p:spPr>
          <a:xfrm>
            <a:off x="6929437" y="2643187"/>
            <a:ext cx="1858010" cy="1715135"/>
          </a:xfrm>
          <a:prstGeom prst="rect">
            <a:avLst/>
          </a:prstGeom>
          <a:ln w="9525">
            <a:solidFill>
              <a:srgbClr val="617C7D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91440" marR="281940" indent="-63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91440" algn="l"/>
                <a:tab pos="156210" algn="l"/>
              </a:tabLst>
            </a:pPr>
            <a:r>
              <a:rPr sz="900" dirty="0">
                <a:latin typeface="Calibri"/>
                <a:cs typeface="Calibri"/>
              </a:rPr>
              <a:t>	Issue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new</a:t>
            </a:r>
            <a:r>
              <a:rPr sz="900" spc="-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mould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to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respective</a:t>
            </a:r>
            <a:r>
              <a:rPr sz="900" spc="50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department</a:t>
            </a:r>
            <a:endParaRPr sz="900" dirty="0">
              <a:latin typeface="Calibri"/>
              <a:cs typeface="Calibri"/>
            </a:endParaRPr>
          </a:p>
          <a:p>
            <a:pPr marL="156210" indent="-65405">
              <a:lnSpc>
                <a:spcPct val="100000"/>
              </a:lnSpc>
              <a:buFont typeface="Arial"/>
              <a:buChar char="•"/>
              <a:tabLst>
                <a:tab pos="156210" algn="l"/>
              </a:tabLst>
            </a:pPr>
            <a:r>
              <a:rPr sz="900" dirty="0">
                <a:latin typeface="Calibri"/>
                <a:cs typeface="Calibri"/>
              </a:rPr>
              <a:t>Issue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die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to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extrusion</a:t>
            </a:r>
            <a:endParaRPr sz="900" dirty="0">
              <a:latin typeface="Calibri"/>
              <a:cs typeface="Calibri"/>
            </a:endParaRPr>
          </a:p>
          <a:p>
            <a:pPr marL="156210" indent="-65405">
              <a:lnSpc>
                <a:spcPct val="100000"/>
              </a:lnSpc>
              <a:buFont typeface="Arial"/>
              <a:buChar char="•"/>
              <a:tabLst>
                <a:tab pos="156210" algn="l"/>
              </a:tabLst>
            </a:pPr>
            <a:r>
              <a:rPr sz="900" dirty="0">
                <a:latin typeface="Calibri"/>
                <a:cs typeface="Calibri"/>
              </a:rPr>
              <a:t>Return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existing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mould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post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repair</a:t>
            </a:r>
            <a:endParaRPr sz="900" dirty="0">
              <a:latin typeface="Calibri"/>
              <a:cs typeface="Calibri"/>
            </a:endParaRPr>
          </a:p>
          <a:p>
            <a:pPr marL="91440">
              <a:lnSpc>
                <a:spcPct val="100000"/>
              </a:lnSpc>
            </a:pPr>
            <a:r>
              <a:rPr sz="900" dirty="0">
                <a:latin typeface="Calibri"/>
                <a:cs typeface="Calibri"/>
              </a:rPr>
              <a:t>/ </a:t>
            </a:r>
            <a:r>
              <a:rPr sz="900" spc="-10" dirty="0">
                <a:latin typeface="Calibri"/>
                <a:cs typeface="Calibri"/>
              </a:rPr>
              <a:t>refurbishment</a:t>
            </a:r>
            <a:endParaRPr sz="900" dirty="0">
              <a:latin typeface="Calibri"/>
              <a:cs typeface="Calibri"/>
            </a:endParaRPr>
          </a:p>
          <a:p>
            <a:pPr marL="156210" indent="-65405">
              <a:lnSpc>
                <a:spcPct val="100000"/>
              </a:lnSpc>
              <a:buFont typeface="Arial"/>
              <a:buChar char="•"/>
              <a:tabLst>
                <a:tab pos="156210" algn="l"/>
              </a:tabLst>
            </a:pPr>
            <a:r>
              <a:rPr sz="900" dirty="0">
                <a:latin typeface="Calibri"/>
                <a:cs typeface="Calibri"/>
              </a:rPr>
              <a:t>Scrap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mould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and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record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on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Apex</a:t>
            </a:r>
            <a:endParaRPr sz="900" dirty="0">
              <a:latin typeface="Calibri"/>
              <a:cs typeface="Calibri"/>
            </a:endParaRPr>
          </a:p>
          <a:p>
            <a:pPr marL="91440" marR="271780" indent="-635">
              <a:lnSpc>
                <a:spcPct val="100000"/>
              </a:lnSpc>
              <a:buFont typeface="Arial"/>
              <a:buChar char="•"/>
              <a:tabLst>
                <a:tab pos="91440" algn="l"/>
                <a:tab pos="156210" algn="l"/>
              </a:tabLst>
            </a:pPr>
            <a:r>
              <a:rPr sz="900" dirty="0">
                <a:latin typeface="Calibri"/>
                <a:cs typeface="Calibri"/>
              </a:rPr>
              <a:t>	Issue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quotes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/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costs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for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tooling</a:t>
            </a:r>
            <a:r>
              <a:rPr sz="900" dirty="0">
                <a:latin typeface="Calibri"/>
                <a:cs typeface="Calibri"/>
              </a:rPr>
              <a:t> and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machining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services</a:t>
            </a:r>
            <a:endParaRPr sz="900" dirty="0">
              <a:latin typeface="Calibri"/>
              <a:cs typeface="Calibri"/>
            </a:endParaRPr>
          </a:p>
          <a:p>
            <a:pPr marL="91440" marR="262255" indent="-635">
              <a:lnSpc>
                <a:spcPct val="100000"/>
              </a:lnSpc>
              <a:buFont typeface="Arial"/>
              <a:buChar char="•"/>
              <a:tabLst>
                <a:tab pos="91440" algn="l"/>
                <a:tab pos="156210" algn="l"/>
              </a:tabLst>
            </a:pPr>
            <a:r>
              <a:rPr sz="900" dirty="0">
                <a:latin typeface="Calibri"/>
                <a:cs typeface="Calibri"/>
              </a:rPr>
              <a:t>	Delivery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of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tooling</a:t>
            </a:r>
            <a:r>
              <a:rPr sz="900" spc="-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from</a:t>
            </a:r>
            <a:r>
              <a:rPr sz="900" spc="-20" dirty="0">
                <a:latin typeface="Calibri"/>
                <a:cs typeface="Calibri"/>
              </a:rPr>
              <a:t> mould</a:t>
            </a:r>
            <a:r>
              <a:rPr sz="900" dirty="0">
                <a:latin typeface="Calibri"/>
                <a:cs typeface="Calibri"/>
              </a:rPr>
              <a:t> tool </a:t>
            </a:r>
            <a:r>
              <a:rPr sz="900" spc="-10" dirty="0">
                <a:latin typeface="Calibri"/>
                <a:cs typeface="Calibri"/>
              </a:rPr>
              <a:t>supplier</a:t>
            </a:r>
            <a:endParaRPr sz="900" dirty="0">
              <a:latin typeface="Calibri"/>
              <a:cs typeface="Calibri"/>
            </a:endParaRPr>
          </a:p>
        </p:txBody>
      </p:sp>
      <p:pic>
        <p:nvPicPr>
          <p:cNvPr id="76" name="object 76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7164387" y="6453188"/>
            <a:ext cx="1738312" cy="214311"/>
          </a:xfrm>
          <a:prstGeom prst="rect">
            <a:avLst/>
          </a:prstGeom>
        </p:spPr>
      </p:pic>
      <p:sp>
        <p:nvSpPr>
          <p:cNvPr id="77" name="object 77"/>
          <p:cNvSpPr txBox="1"/>
          <p:nvPr/>
        </p:nvSpPr>
        <p:spPr>
          <a:xfrm>
            <a:off x="6358134" y="6490801"/>
            <a:ext cx="6457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latin typeface="Arial"/>
                <a:cs typeface="Arial"/>
              </a:rPr>
              <a:t>Form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F392</a:t>
            </a:r>
            <a:endParaRPr sz="10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143098" y="6483159"/>
            <a:ext cx="316293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Arial"/>
                <a:cs typeface="Arial"/>
              </a:rPr>
              <a:t>Department: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Tooling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Manufacture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Version: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lang="en-GB" sz="900" dirty="0" smtClean="0">
                <a:latin typeface="Arial"/>
                <a:cs typeface="Arial"/>
              </a:rPr>
              <a:t>5</a:t>
            </a:r>
            <a:r>
              <a:rPr sz="900" spc="5" dirty="0" smtClean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Date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lang="en-GB" sz="900" spc="-10" dirty="0" smtClean="0">
                <a:latin typeface="Arial"/>
                <a:cs typeface="Arial"/>
              </a:rPr>
              <a:t>17</a:t>
            </a:r>
            <a:r>
              <a:rPr sz="900" spc="-10" dirty="0" smtClean="0">
                <a:latin typeface="Arial"/>
                <a:cs typeface="Arial"/>
              </a:rPr>
              <a:t>/</a:t>
            </a:r>
            <a:r>
              <a:rPr lang="en-GB" sz="900" spc="-10" dirty="0" smtClean="0">
                <a:latin typeface="Arial"/>
                <a:cs typeface="Arial"/>
              </a:rPr>
              <a:t>10</a:t>
            </a:r>
            <a:r>
              <a:rPr sz="900" spc="-10" dirty="0" smtClean="0">
                <a:latin typeface="Arial"/>
                <a:cs typeface="Arial"/>
              </a:rPr>
              <a:t>/20</a:t>
            </a:r>
            <a:r>
              <a:rPr lang="en-GB" sz="900" spc="-10" dirty="0" smtClean="0">
                <a:latin typeface="Arial"/>
                <a:cs typeface="Arial"/>
              </a:rPr>
              <a:t>23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412735" y="4954597"/>
            <a:ext cx="132646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9850" indent="-57150">
              <a:lnSpc>
                <a:spcPct val="100000"/>
              </a:lnSpc>
              <a:buSzPct val="87500"/>
              <a:buFont typeface="Arial"/>
              <a:buChar char="•"/>
              <a:tabLst>
                <a:tab pos="69850" algn="l"/>
              </a:tabLst>
            </a:pPr>
            <a:r>
              <a:rPr lang="en-GB" sz="750" dirty="0" smtClean="0">
                <a:latin typeface="Calibri"/>
                <a:cs typeface="Calibri"/>
              </a:rPr>
              <a:t>Mould</a:t>
            </a:r>
            <a:r>
              <a:rPr lang="en-GB" sz="750" spc="-25" dirty="0" smtClean="0">
                <a:latin typeface="Calibri"/>
                <a:cs typeface="Calibri"/>
              </a:rPr>
              <a:t> </a:t>
            </a:r>
            <a:r>
              <a:rPr lang="en-GB" sz="750" dirty="0" smtClean="0">
                <a:latin typeface="Calibri"/>
                <a:cs typeface="Calibri"/>
              </a:rPr>
              <a:t>Delivery</a:t>
            </a:r>
            <a:r>
              <a:rPr lang="en-GB" sz="750" spc="-10" dirty="0" smtClean="0">
                <a:latin typeface="Calibri"/>
                <a:cs typeface="Calibri"/>
              </a:rPr>
              <a:t> </a:t>
            </a:r>
            <a:r>
              <a:rPr lang="en-GB" sz="750" spc="-20" dirty="0" smtClean="0">
                <a:latin typeface="Calibri"/>
                <a:cs typeface="Calibri"/>
              </a:rPr>
              <a:t>F353</a:t>
            </a:r>
            <a:endParaRPr lang="en-GB" sz="750" dirty="0" smtClean="0">
              <a:latin typeface="Calibri"/>
              <a:cs typeface="Calibri"/>
            </a:endParaRPr>
          </a:p>
          <a:p>
            <a:pPr marL="69850" indent="-57150">
              <a:lnSpc>
                <a:spcPct val="100000"/>
              </a:lnSpc>
              <a:buSzPct val="87500"/>
              <a:buFont typeface="Arial"/>
              <a:buChar char="•"/>
              <a:tabLst>
                <a:tab pos="69850" algn="l"/>
              </a:tabLst>
            </a:pPr>
            <a:r>
              <a:rPr lang="en-GB" sz="750" dirty="0" smtClean="0">
                <a:latin typeface="Calibri"/>
                <a:cs typeface="Calibri"/>
              </a:rPr>
              <a:t>Mould</a:t>
            </a:r>
            <a:r>
              <a:rPr lang="en-GB" sz="750" spc="-25" dirty="0" smtClean="0">
                <a:latin typeface="Calibri"/>
                <a:cs typeface="Calibri"/>
              </a:rPr>
              <a:t> </a:t>
            </a:r>
            <a:r>
              <a:rPr lang="en-GB" sz="750" dirty="0" smtClean="0">
                <a:latin typeface="Calibri"/>
                <a:cs typeface="Calibri"/>
              </a:rPr>
              <a:t>replacement</a:t>
            </a:r>
            <a:r>
              <a:rPr lang="en-GB" sz="750" spc="-15" dirty="0" smtClean="0">
                <a:latin typeface="Calibri"/>
                <a:cs typeface="Calibri"/>
              </a:rPr>
              <a:t> </a:t>
            </a:r>
            <a:r>
              <a:rPr lang="en-GB" sz="750" spc="-20" dirty="0" smtClean="0">
                <a:latin typeface="Calibri"/>
                <a:cs typeface="Calibri"/>
              </a:rPr>
              <a:t>F359</a:t>
            </a:r>
            <a:endParaRPr lang="en-GB" sz="750" dirty="0" smtClean="0">
              <a:latin typeface="Calibri"/>
              <a:cs typeface="Calibri"/>
            </a:endParaRPr>
          </a:p>
          <a:p>
            <a:pPr marL="46990" indent="-43815">
              <a:lnSpc>
                <a:spcPct val="100000"/>
              </a:lnSpc>
              <a:buSzPct val="87500"/>
              <a:buFont typeface="Arial"/>
              <a:buChar char="•"/>
              <a:tabLst>
                <a:tab pos="46990" algn="l"/>
              </a:tabLst>
            </a:pPr>
            <a:r>
              <a:rPr lang="en-GB" sz="750" spc="-10" dirty="0" err="1" smtClean="0">
                <a:latin typeface="Calibri"/>
                <a:cs typeface="Calibri"/>
              </a:rPr>
              <a:t>OPI’s</a:t>
            </a:r>
            <a:endParaRPr lang="en-GB" sz="750" spc="-10" dirty="0" smtClean="0">
              <a:latin typeface="Calibri"/>
              <a:cs typeface="Calibri"/>
            </a:endParaRPr>
          </a:p>
          <a:p>
            <a:pPr marL="46990" indent="-43815">
              <a:lnSpc>
                <a:spcPct val="100000"/>
              </a:lnSpc>
              <a:buSzPct val="87500"/>
              <a:buFont typeface="Arial"/>
              <a:buChar char="•"/>
              <a:tabLst>
                <a:tab pos="46990" algn="l"/>
              </a:tabLst>
            </a:pPr>
            <a:r>
              <a:rPr lang="en-GB" sz="750" spc="-10" dirty="0" smtClean="0">
                <a:latin typeface="Calibri"/>
                <a:cs typeface="Calibri"/>
              </a:rPr>
              <a:t>Near Misses</a:t>
            </a:r>
          </a:p>
          <a:p>
            <a:pPr marL="46990" indent="-43815">
              <a:lnSpc>
                <a:spcPct val="100000"/>
              </a:lnSpc>
              <a:buSzPct val="87500"/>
              <a:buFont typeface="Arial"/>
              <a:buChar char="•"/>
              <a:tabLst>
                <a:tab pos="46990" algn="l"/>
              </a:tabLst>
            </a:pPr>
            <a:r>
              <a:rPr lang="en-GB" sz="750" spc="-10" dirty="0" smtClean="0">
                <a:latin typeface="Calibri"/>
                <a:cs typeface="Calibri"/>
              </a:rPr>
              <a:t>Team Meetings</a:t>
            </a:r>
          </a:p>
          <a:p>
            <a:pPr marL="46990" indent="-43815">
              <a:lnSpc>
                <a:spcPct val="100000"/>
              </a:lnSpc>
              <a:buSzPct val="87500"/>
              <a:buFont typeface="Arial"/>
              <a:buChar char="•"/>
              <a:tabLst>
                <a:tab pos="46990" algn="l"/>
              </a:tabLst>
            </a:pPr>
            <a:r>
              <a:rPr lang="en-GB" sz="750" spc="-10" dirty="0" smtClean="0">
                <a:latin typeface="Calibri"/>
                <a:cs typeface="Calibri"/>
              </a:rPr>
              <a:t>One 2 Ones</a:t>
            </a:r>
          </a:p>
          <a:p>
            <a:pPr marL="46990" indent="-43815">
              <a:lnSpc>
                <a:spcPct val="100000"/>
              </a:lnSpc>
              <a:buSzPct val="87500"/>
              <a:buFont typeface="Arial"/>
              <a:buChar char="•"/>
              <a:tabLst>
                <a:tab pos="46990" algn="l"/>
              </a:tabLst>
            </a:pPr>
            <a:r>
              <a:rPr lang="en-GB" sz="750" spc="-10" dirty="0" err="1" smtClean="0">
                <a:latin typeface="Calibri"/>
                <a:cs typeface="Calibri"/>
              </a:rPr>
              <a:t>PUWER</a:t>
            </a:r>
            <a:endParaRPr lang="en-GB" sz="750" spc="-10" dirty="0" smtClean="0">
              <a:latin typeface="Calibri"/>
              <a:cs typeface="Calibri"/>
            </a:endParaRPr>
          </a:p>
          <a:p>
            <a:pPr marL="46990" indent="-43815">
              <a:lnSpc>
                <a:spcPct val="100000"/>
              </a:lnSpc>
              <a:buSzPct val="87500"/>
              <a:buFont typeface="Arial"/>
              <a:buChar char="•"/>
              <a:tabLst>
                <a:tab pos="46990" algn="l"/>
              </a:tabLst>
            </a:pPr>
            <a:r>
              <a:rPr lang="en-GB" sz="750" spc="-10" dirty="0" smtClean="0">
                <a:latin typeface="Calibri"/>
                <a:cs typeface="Calibri"/>
              </a:rPr>
              <a:t>PAT Testing</a:t>
            </a:r>
          </a:p>
          <a:p>
            <a:pPr marL="46990" indent="-43815">
              <a:lnSpc>
                <a:spcPct val="100000"/>
              </a:lnSpc>
              <a:buSzPct val="87500"/>
              <a:buFont typeface="Arial"/>
              <a:buChar char="•"/>
              <a:tabLst>
                <a:tab pos="46990" algn="l"/>
              </a:tabLst>
            </a:pPr>
            <a:r>
              <a:rPr lang="en-GB" sz="750" spc="-10" dirty="0" smtClean="0">
                <a:latin typeface="Calibri"/>
                <a:cs typeface="Calibri"/>
              </a:rPr>
              <a:t>Tier 3 / Management Meetings</a:t>
            </a:r>
            <a:endParaRPr lang="en-GB" sz="750" dirty="0">
              <a:latin typeface="Calibri"/>
              <a:cs typeface="Calibri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217737" y="810570"/>
            <a:ext cx="917131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CNC</a:t>
            </a:r>
            <a:r>
              <a:rPr lang="en-GB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 Lathes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Machining Centre/Mill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Hand Lathes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Surface Grinder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Wire </a:t>
            </a:r>
            <a:r>
              <a:rPr lang="en-GB" sz="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EDM</a:t>
            </a:r>
            <a:endParaRPr lang="en-GB" sz="7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Hand Tools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Edgecam</a:t>
            </a:r>
            <a:endParaRPr lang="en-GB" sz="7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Graphcam</a:t>
            </a:r>
            <a:endParaRPr lang="en-GB" sz="7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PPE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360</Words>
  <Application>Microsoft Office PowerPoint</Application>
  <PresentationFormat>On-screen Show (4:3)</PresentationFormat>
  <Paragraphs>105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Graeme MacKenzie</dc:creator>
  <cp:lastModifiedBy>Ruth Turner</cp:lastModifiedBy>
  <cp:revision>9</cp:revision>
  <dcterms:created xsi:type="dcterms:W3CDTF">2023-10-17T08:39:28Z</dcterms:created>
  <dcterms:modified xsi:type="dcterms:W3CDTF">2023-10-18T10:36:51Z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2019-09-13T00:00:00Z</vt:filetime>
  </property>
  <property fmtid="{D5CDD505-2E9C-101B-9397-08002B2CF9AE}" pid="3" name="Creator">
    <vt:lpwstr>Acrobat PDFMaker 19 for PowerPoint</vt:lpwstr>
  </property>
  <property fmtid="{D5CDD505-2E9C-101B-9397-08002B2CF9AE}" pid="4" name="LastSaved">
    <vt:filetime>2023-10-17T00:00:00Z</vt:filetime>
  </property>
  <property fmtid="{D5CDD505-2E9C-101B-9397-08002B2CF9AE}" pid="5" name="Producer">
    <vt:lpwstr>Adobe PDF Library 19.12.68</vt:lpwstr>
  </property>
</Properties>
</file>